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34"/>
  </p:notesMasterIdLst>
  <p:sldIdLst>
    <p:sldId id="558" r:id="rId6"/>
    <p:sldId id="257" r:id="rId7"/>
    <p:sldId id="544" r:id="rId8"/>
    <p:sldId id="363" r:id="rId9"/>
    <p:sldId id="559" r:id="rId10"/>
    <p:sldId id="568" r:id="rId11"/>
    <p:sldId id="560" r:id="rId12"/>
    <p:sldId id="561" r:id="rId13"/>
    <p:sldId id="268" r:id="rId14"/>
    <p:sldId id="545" r:id="rId15"/>
    <p:sldId id="546" r:id="rId16"/>
    <p:sldId id="547" r:id="rId17"/>
    <p:sldId id="548" r:id="rId18"/>
    <p:sldId id="549" r:id="rId19"/>
    <p:sldId id="550" r:id="rId20"/>
    <p:sldId id="551" r:id="rId21"/>
    <p:sldId id="552" r:id="rId22"/>
    <p:sldId id="553" r:id="rId23"/>
    <p:sldId id="554" r:id="rId24"/>
    <p:sldId id="555" r:id="rId25"/>
    <p:sldId id="556" r:id="rId26"/>
    <p:sldId id="557" r:id="rId27"/>
    <p:sldId id="562" r:id="rId28"/>
    <p:sldId id="563" r:id="rId29"/>
    <p:sldId id="564" r:id="rId30"/>
    <p:sldId id="565" r:id="rId31"/>
    <p:sldId id="566" r:id="rId32"/>
    <p:sldId id="56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8B9A07-3A61-060E-E659-F340D2F5E6D2}" v="502" dt="2024-06-20T20:11:41.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4660"/>
  </p:normalViewPr>
  <p:slideViewPr>
    <p:cSldViewPr snapToGrid="0">
      <p:cViewPr varScale="1">
        <p:scale>
          <a:sx n="106" d="100"/>
          <a:sy n="106" d="100"/>
        </p:scale>
        <p:origin x="8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256182-AC97-4B19-858B-679B485DA9BC}"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93BCCEFE-1354-4404-914A-72106C7EE02F}">
      <dgm:prSet/>
      <dgm:spPr/>
      <dgm:t>
        <a:bodyPr/>
        <a:lstStyle/>
        <a:p>
          <a:r>
            <a:rPr lang="en-GB"/>
            <a:t>Buy a fresh set of blank flash cards or create your own by cutting up card or paper.</a:t>
          </a:r>
          <a:endParaRPr lang="en-US"/>
        </a:p>
      </dgm:t>
    </dgm:pt>
    <dgm:pt modelId="{1121CB84-A939-4E80-BD4E-B91EE62AEFAF}" type="parTrans" cxnId="{E8B0FA3A-BBA4-4490-A89A-A2C4014DBFB6}">
      <dgm:prSet/>
      <dgm:spPr/>
      <dgm:t>
        <a:bodyPr/>
        <a:lstStyle/>
        <a:p>
          <a:endParaRPr lang="en-US"/>
        </a:p>
      </dgm:t>
    </dgm:pt>
    <dgm:pt modelId="{1003D5EB-A732-4ADD-AAD7-6BE9D369E7AC}" type="sibTrans" cxnId="{E8B0FA3A-BBA4-4490-A89A-A2C4014DBFB6}">
      <dgm:prSet/>
      <dgm:spPr/>
      <dgm:t>
        <a:bodyPr/>
        <a:lstStyle/>
        <a:p>
          <a:endParaRPr lang="en-US"/>
        </a:p>
      </dgm:t>
    </dgm:pt>
    <dgm:pt modelId="{11BAC671-AED7-437D-85B6-1CE86E29C338}">
      <dgm:prSet/>
      <dgm:spPr/>
      <dgm:t>
        <a:bodyPr/>
        <a:lstStyle/>
        <a:p>
          <a:r>
            <a:rPr lang="en-GB"/>
            <a:t>On one side of the card, write a key term or question (just like when you were self quizzing)</a:t>
          </a:r>
          <a:endParaRPr lang="en-US"/>
        </a:p>
      </dgm:t>
    </dgm:pt>
    <dgm:pt modelId="{FDB0D26C-35E3-4EFA-AA97-092F8DD0E936}" type="parTrans" cxnId="{575C1FCC-7D5D-445C-9F98-C5DCDDBB5E02}">
      <dgm:prSet/>
      <dgm:spPr/>
      <dgm:t>
        <a:bodyPr/>
        <a:lstStyle/>
        <a:p>
          <a:endParaRPr lang="en-US"/>
        </a:p>
      </dgm:t>
    </dgm:pt>
    <dgm:pt modelId="{D1FFA813-EE85-4F2A-9441-880D7D8C4BAE}" type="sibTrans" cxnId="{575C1FCC-7D5D-445C-9F98-C5DCDDBB5E02}">
      <dgm:prSet/>
      <dgm:spPr/>
      <dgm:t>
        <a:bodyPr/>
        <a:lstStyle/>
        <a:p>
          <a:endParaRPr lang="en-US"/>
        </a:p>
      </dgm:t>
    </dgm:pt>
    <dgm:pt modelId="{98445DD3-5D29-446F-9551-1A05785F6B55}">
      <dgm:prSet/>
      <dgm:spPr/>
      <dgm:t>
        <a:bodyPr/>
        <a:lstStyle/>
        <a:p>
          <a:r>
            <a:rPr lang="en-GB"/>
            <a:t>On the other side, write the definition for that key term, or an answer to the question</a:t>
          </a:r>
          <a:endParaRPr lang="en-US"/>
        </a:p>
      </dgm:t>
    </dgm:pt>
    <dgm:pt modelId="{7216CA12-0B54-4988-B3DE-2CB0772DD89F}" type="parTrans" cxnId="{CB75EC67-CDEA-4828-BCD4-77FF41CF1C94}">
      <dgm:prSet/>
      <dgm:spPr/>
      <dgm:t>
        <a:bodyPr/>
        <a:lstStyle/>
        <a:p>
          <a:endParaRPr lang="en-US"/>
        </a:p>
      </dgm:t>
    </dgm:pt>
    <dgm:pt modelId="{59B7B380-E384-4385-B3CD-BFCBB5994A97}" type="sibTrans" cxnId="{CB75EC67-CDEA-4828-BCD4-77FF41CF1C94}">
      <dgm:prSet/>
      <dgm:spPr/>
      <dgm:t>
        <a:bodyPr/>
        <a:lstStyle/>
        <a:p>
          <a:endParaRPr lang="en-US"/>
        </a:p>
      </dgm:t>
    </dgm:pt>
    <dgm:pt modelId="{FC9C0BCE-9D08-45B3-AA3E-0B7233FAEAF2}">
      <dgm:prSet/>
      <dgm:spPr/>
      <dgm:t>
        <a:bodyPr/>
        <a:lstStyle/>
        <a:p>
          <a:r>
            <a:rPr lang="en-GB"/>
            <a:t>Stick to one idea or concept per flash card.</a:t>
          </a:r>
          <a:endParaRPr lang="en-US"/>
        </a:p>
      </dgm:t>
    </dgm:pt>
    <dgm:pt modelId="{88FE9511-8ED1-4662-9F3B-4A65FF96950E}" type="parTrans" cxnId="{DF8E29A1-66EE-4114-A8E6-96CFACF00C94}">
      <dgm:prSet/>
      <dgm:spPr/>
      <dgm:t>
        <a:bodyPr/>
        <a:lstStyle/>
        <a:p>
          <a:endParaRPr lang="en-US"/>
        </a:p>
      </dgm:t>
    </dgm:pt>
    <dgm:pt modelId="{843A8B8D-957B-4519-95F6-C72F572601F7}" type="sibTrans" cxnId="{DF8E29A1-66EE-4114-A8E6-96CFACF00C94}">
      <dgm:prSet/>
      <dgm:spPr/>
      <dgm:t>
        <a:bodyPr/>
        <a:lstStyle/>
        <a:p>
          <a:endParaRPr lang="en-US"/>
        </a:p>
      </dgm:t>
    </dgm:pt>
    <dgm:pt modelId="{37558321-D8C7-407E-8469-B2EAE6F87E13}">
      <dgm:prSet/>
      <dgm:spPr/>
      <dgm:t>
        <a:bodyPr/>
        <a:lstStyle/>
        <a:p>
          <a:r>
            <a:rPr lang="en-GB"/>
            <a:t>Don’t fill the card with a long complex answer either.  Keep them as simple as possible.</a:t>
          </a:r>
          <a:endParaRPr lang="en-US"/>
        </a:p>
      </dgm:t>
    </dgm:pt>
    <dgm:pt modelId="{8677F4E1-B66C-4289-803B-7D59175DC28A}" type="parTrans" cxnId="{66B4D0F1-6BEA-4AB6-9037-9015B19AC6B7}">
      <dgm:prSet/>
      <dgm:spPr/>
      <dgm:t>
        <a:bodyPr/>
        <a:lstStyle/>
        <a:p>
          <a:endParaRPr lang="en-US"/>
        </a:p>
      </dgm:t>
    </dgm:pt>
    <dgm:pt modelId="{DBC219BA-47E6-424B-B336-FEDBDB9647ED}" type="sibTrans" cxnId="{66B4D0F1-6BEA-4AB6-9037-9015B19AC6B7}">
      <dgm:prSet/>
      <dgm:spPr/>
      <dgm:t>
        <a:bodyPr/>
        <a:lstStyle/>
        <a:p>
          <a:endParaRPr lang="en-US"/>
        </a:p>
      </dgm:t>
    </dgm:pt>
    <dgm:pt modelId="{BF32803D-2F0E-4211-9098-984F507BC450}">
      <dgm:prSet/>
      <dgm:spPr/>
      <dgm:t>
        <a:bodyPr/>
        <a:lstStyle/>
        <a:p>
          <a:r>
            <a:rPr lang="en-GB"/>
            <a:t>To achieve this, split bigger answers into smaller sets of questions if necessary, and don’t worry if this means using more cards.</a:t>
          </a:r>
          <a:endParaRPr lang="en-US"/>
        </a:p>
      </dgm:t>
    </dgm:pt>
    <dgm:pt modelId="{4C53EE8A-97D5-4704-9F17-B80E7144CBBD}" type="parTrans" cxnId="{0BFD4708-82A4-4855-BC28-48F9A46DF285}">
      <dgm:prSet/>
      <dgm:spPr/>
      <dgm:t>
        <a:bodyPr/>
        <a:lstStyle/>
        <a:p>
          <a:endParaRPr lang="en-US"/>
        </a:p>
      </dgm:t>
    </dgm:pt>
    <dgm:pt modelId="{AC3E0AEB-D202-43AA-86F7-59C23128B5BF}" type="sibTrans" cxnId="{0BFD4708-82A4-4855-BC28-48F9A46DF285}">
      <dgm:prSet/>
      <dgm:spPr/>
      <dgm:t>
        <a:bodyPr/>
        <a:lstStyle/>
        <a:p>
          <a:endParaRPr lang="en-US"/>
        </a:p>
      </dgm:t>
    </dgm:pt>
    <dgm:pt modelId="{6F673FC8-557F-4366-9C10-E60E9801D665}" type="pres">
      <dgm:prSet presAssocID="{94256182-AC97-4B19-858B-679B485DA9BC}" presName="Name0" presStyleCnt="0">
        <dgm:presLayoutVars>
          <dgm:dir/>
          <dgm:resizeHandles val="exact"/>
        </dgm:presLayoutVars>
      </dgm:prSet>
      <dgm:spPr/>
    </dgm:pt>
    <dgm:pt modelId="{AAC87AD3-A653-43E8-A304-1244CAD2A525}" type="pres">
      <dgm:prSet presAssocID="{93BCCEFE-1354-4404-914A-72106C7EE02F}" presName="node" presStyleLbl="node1" presStyleIdx="0" presStyleCnt="6">
        <dgm:presLayoutVars>
          <dgm:bulletEnabled val="1"/>
        </dgm:presLayoutVars>
      </dgm:prSet>
      <dgm:spPr/>
    </dgm:pt>
    <dgm:pt modelId="{3426B02F-640F-4E99-A47D-F154A5B94F85}" type="pres">
      <dgm:prSet presAssocID="{1003D5EB-A732-4ADD-AAD7-6BE9D369E7AC}" presName="sibTrans" presStyleLbl="sibTrans1D1" presStyleIdx="0" presStyleCnt="5"/>
      <dgm:spPr/>
    </dgm:pt>
    <dgm:pt modelId="{42208090-0C4D-4864-A5BE-729AF62513D4}" type="pres">
      <dgm:prSet presAssocID="{1003D5EB-A732-4ADD-AAD7-6BE9D369E7AC}" presName="connectorText" presStyleLbl="sibTrans1D1" presStyleIdx="0" presStyleCnt="5"/>
      <dgm:spPr/>
    </dgm:pt>
    <dgm:pt modelId="{31C28950-4F04-46A9-B634-CD70248ED9FD}" type="pres">
      <dgm:prSet presAssocID="{11BAC671-AED7-437D-85B6-1CE86E29C338}" presName="node" presStyleLbl="node1" presStyleIdx="1" presStyleCnt="6">
        <dgm:presLayoutVars>
          <dgm:bulletEnabled val="1"/>
        </dgm:presLayoutVars>
      </dgm:prSet>
      <dgm:spPr/>
    </dgm:pt>
    <dgm:pt modelId="{13836798-EA7C-43AC-9A53-449516CE49D0}" type="pres">
      <dgm:prSet presAssocID="{D1FFA813-EE85-4F2A-9441-880D7D8C4BAE}" presName="sibTrans" presStyleLbl="sibTrans1D1" presStyleIdx="1" presStyleCnt="5"/>
      <dgm:spPr/>
    </dgm:pt>
    <dgm:pt modelId="{F3F7D23E-0C9C-41B5-8316-C57C81520DE0}" type="pres">
      <dgm:prSet presAssocID="{D1FFA813-EE85-4F2A-9441-880D7D8C4BAE}" presName="connectorText" presStyleLbl="sibTrans1D1" presStyleIdx="1" presStyleCnt="5"/>
      <dgm:spPr/>
    </dgm:pt>
    <dgm:pt modelId="{59FCFEFE-9425-4117-BDC4-DF0626015374}" type="pres">
      <dgm:prSet presAssocID="{98445DD3-5D29-446F-9551-1A05785F6B55}" presName="node" presStyleLbl="node1" presStyleIdx="2" presStyleCnt="6">
        <dgm:presLayoutVars>
          <dgm:bulletEnabled val="1"/>
        </dgm:presLayoutVars>
      </dgm:prSet>
      <dgm:spPr/>
    </dgm:pt>
    <dgm:pt modelId="{CE8298D5-7358-4F1C-B109-A8F32F107A98}" type="pres">
      <dgm:prSet presAssocID="{59B7B380-E384-4385-B3CD-BFCBB5994A97}" presName="sibTrans" presStyleLbl="sibTrans1D1" presStyleIdx="2" presStyleCnt="5"/>
      <dgm:spPr/>
    </dgm:pt>
    <dgm:pt modelId="{D999B6C9-E672-4CA4-8F5C-C57073FD1EA9}" type="pres">
      <dgm:prSet presAssocID="{59B7B380-E384-4385-B3CD-BFCBB5994A97}" presName="connectorText" presStyleLbl="sibTrans1D1" presStyleIdx="2" presStyleCnt="5"/>
      <dgm:spPr/>
    </dgm:pt>
    <dgm:pt modelId="{7A90FF1F-1B5A-4B52-ABED-D744EC73EC63}" type="pres">
      <dgm:prSet presAssocID="{FC9C0BCE-9D08-45B3-AA3E-0B7233FAEAF2}" presName="node" presStyleLbl="node1" presStyleIdx="3" presStyleCnt="6">
        <dgm:presLayoutVars>
          <dgm:bulletEnabled val="1"/>
        </dgm:presLayoutVars>
      </dgm:prSet>
      <dgm:spPr/>
    </dgm:pt>
    <dgm:pt modelId="{3AC6CFD4-C9FD-4E36-90F8-E6B5B754E183}" type="pres">
      <dgm:prSet presAssocID="{843A8B8D-957B-4519-95F6-C72F572601F7}" presName="sibTrans" presStyleLbl="sibTrans1D1" presStyleIdx="3" presStyleCnt="5"/>
      <dgm:spPr/>
    </dgm:pt>
    <dgm:pt modelId="{6B93A0D7-61B1-42CB-801F-252117B1C801}" type="pres">
      <dgm:prSet presAssocID="{843A8B8D-957B-4519-95F6-C72F572601F7}" presName="connectorText" presStyleLbl="sibTrans1D1" presStyleIdx="3" presStyleCnt="5"/>
      <dgm:spPr/>
    </dgm:pt>
    <dgm:pt modelId="{3CEB1245-61DB-40BE-8C69-5A607304778F}" type="pres">
      <dgm:prSet presAssocID="{37558321-D8C7-407E-8469-B2EAE6F87E13}" presName="node" presStyleLbl="node1" presStyleIdx="4" presStyleCnt="6">
        <dgm:presLayoutVars>
          <dgm:bulletEnabled val="1"/>
        </dgm:presLayoutVars>
      </dgm:prSet>
      <dgm:spPr/>
    </dgm:pt>
    <dgm:pt modelId="{CB902E5F-12C2-484A-A7BA-248EB8605AE4}" type="pres">
      <dgm:prSet presAssocID="{DBC219BA-47E6-424B-B336-FEDBDB9647ED}" presName="sibTrans" presStyleLbl="sibTrans1D1" presStyleIdx="4" presStyleCnt="5"/>
      <dgm:spPr/>
    </dgm:pt>
    <dgm:pt modelId="{CDF6A806-2C25-4808-885B-527A938DAE15}" type="pres">
      <dgm:prSet presAssocID="{DBC219BA-47E6-424B-B336-FEDBDB9647ED}" presName="connectorText" presStyleLbl="sibTrans1D1" presStyleIdx="4" presStyleCnt="5"/>
      <dgm:spPr/>
    </dgm:pt>
    <dgm:pt modelId="{FE41E4EF-C349-4EB2-917C-20F30AD57322}" type="pres">
      <dgm:prSet presAssocID="{BF32803D-2F0E-4211-9098-984F507BC450}" presName="node" presStyleLbl="node1" presStyleIdx="5" presStyleCnt="6">
        <dgm:presLayoutVars>
          <dgm:bulletEnabled val="1"/>
        </dgm:presLayoutVars>
      </dgm:prSet>
      <dgm:spPr/>
    </dgm:pt>
  </dgm:ptLst>
  <dgm:cxnLst>
    <dgm:cxn modelId="{0BFD4708-82A4-4855-BC28-48F9A46DF285}" srcId="{94256182-AC97-4B19-858B-679B485DA9BC}" destId="{BF32803D-2F0E-4211-9098-984F507BC450}" srcOrd="5" destOrd="0" parTransId="{4C53EE8A-97D5-4704-9F17-B80E7144CBBD}" sibTransId="{AC3E0AEB-D202-43AA-86F7-59C23128B5BF}"/>
    <dgm:cxn modelId="{656DA424-00CD-46AD-80E5-1AF583DA0BBE}" type="presOf" srcId="{59B7B380-E384-4385-B3CD-BFCBB5994A97}" destId="{CE8298D5-7358-4F1C-B109-A8F32F107A98}" srcOrd="0" destOrd="0" presId="urn:microsoft.com/office/officeart/2016/7/layout/RepeatingBendingProcessNew"/>
    <dgm:cxn modelId="{9B8A1826-D419-4D97-BD2E-D877D8FCA729}" type="presOf" srcId="{843A8B8D-957B-4519-95F6-C72F572601F7}" destId="{3AC6CFD4-C9FD-4E36-90F8-E6B5B754E183}" srcOrd="0" destOrd="0" presId="urn:microsoft.com/office/officeart/2016/7/layout/RepeatingBendingProcessNew"/>
    <dgm:cxn modelId="{91A99127-6039-4B48-BDF5-03CF80726882}" type="presOf" srcId="{94256182-AC97-4B19-858B-679B485DA9BC}" destId="{6F673FC8-557F-4366-9C10-E60E9801D665}" srcOrd="0" destOrd="0" presId="urn:microsoft.com/office/officeart/2016/7/layout/RepeatingBendingProcessNew"/>
    <dgm:cxn modelId="{607CF531-4A50-4387-822B-B65D942362B5}" type="presOf" srcId="{DBC219BA-47E6-424B-B336-FEDBDB9647ED}" destId="{CDF6A806-2C25-4808-885B-527A938DAE15}" srcOrd="1" destOrd="0" presId="urn:microsoft.com/office/officeart/2016/7/layout/RepeatingBendingProcessNew"/>
    <dgm:cxn modelId="{2CBCB935-E401-4EC3-B9EB-2708D3E3B79F}" type="presOf" srcId="{FC9C0BCE-9D08-45B3-AA3E-0B7233FAEAF2}" destId="{7A90FF1F-1B5A-4B52-ABED-D744EC73EC63}" srcOrd="0" destOrd="0" presId="urn:microsoft.com/office/officeart/2016/7/layout/RepeatingBendingProcessNew"/>
    <dgm:cxn modelId="{E8B0FA3A-BBA4-4490-A89A-A2C4014DBFB6}" srcId="{94256182-AC97-4B19-858B-679B485DA9BC}" destId="{93BCCEFE-1354-4404-914A-72106C7EE02F}" srcOrd="0" destOrd="0" parTransId="{1121CB84-A939-4E80-BD4E-B91EE62AEFAF}" sibTransId="{1003D5EB-A732-4ADD-AAD7-6BE9D369E7AC}"/>
    <dgm:cxn modelId="{D2230A3D-6258-4A90-A7D4-70A463B917DD}" type="presOf" srcId="{37558321-D8C7-407E-8469-B2EAE6F87E13}" destId="{3CEB1245-61DB-40BE-8C69-5A607304778F}" srcOrd="0" destOrd="0" presId="urn:microsoft.com/office/officeart/2016/7/layout/RepeatingBendingProcessNew"/>
    <dgm:cxn modelId="{CB75EC67-CDEA-4828-BCD4-77FF41CF1C94}" srcId="{94256182-AC97-4B19-858B-679B485DA9BC}" destId="{98445DD3-5D29-446F-9551-1A05785F6B55}" srcOrd="2" destOrd="0" parTransId="{7216CA12-0B54-4988-B3DE-2CB0772DD89F}" sibTransId="{59B7B380-E384-4385-B3CD-BFCBB5994A97}"/>
    <dgm:cxn modelId="{61E79969-A83C-4CE1-A683-6DA94EC2F078}" type="presOf" srcId="{11BAC671-AED7-437D-85B6-1CE86E29C338}" destId="{31C28950-4F04-46A9-B634-CD70248ED9FD}" srcOrd="0" destOrd="0" presId="urn:microsoft.com/office/officeart/2016/7/layout/RepeatingBendingProcessNew"/>
    <dgm:cxn modelId="{58F0F34B-C9D1-4458-9C9E-0EF436E6332D}" type="presOf" srcId="{843A8B8D-957B-4519-95F6-C72F572601F7}" destId="{6B93A0D7-61B1-42CB-801F-252117B1C801}" srcOrd="1" destOrd="0" presId="urn:microsoft.com/office/officeart/2016/7/layout/RepeatingBendingProcessNew"/>
    <dgm:cxn modelId="{08B3646D-B62F-4FD2-807B-86779B087905}" type="presOf" srcId="{59B7B380-E384-4385-B3CD-BFCBB5994A97}" destId="{D999B6C9-E672-4CA4-8F5C-C57073FD1EA9}" srcOrd="1" destOrd="0" presId="urn:microsoft.com/office/officeart/2016/7/layout/RepeatingBendingProcessNew"/>
    <dgm:cxn modelId="{24E71A55-C8DD-4E19-8DAF-CA5668DE6924}" type="presOf" srcId="{93BCCEFE-1354-4404-914A-72106C7EE02F}" destId="{AAC87AD3-A653-43E8-A304-1244CAD2A525}" srcOrd="0" destOrd="0" presId="urn:microsoft.com/office/officeart/2016/7/layout/RepeatingBendingProcessNew"/>
    <dgm:cxn modelId="{CE5F549C-FACB-4145-BA48-0A51EE5AD71A}" type="presOf" srcId="{D1FFA813-EE85-4F2A-9441-880D7D8C4BAE}" destId="{F3F7D23E-0C9C-41B5-8316-C57C81520DE0}" srcOrd="1" destOrd="0" presId="urn:microsoft.com/office/officeart/2016/7/layout/RepeatingBendingProcessNew"/>
    <dgm:cxn modelId="{D523599F-6B1D-462E-A978-44AEE94C5604}" type="presOf" srcId="{DBC219BA-47E6-424B-B336-FEDBDB9647ED}" destId="{CB902E5F-12C2-484A-A7BA-248EB8605AE4}" srcOrd="0" destOrd="0" presId="urn:microsoft.com/office/officeart/2016/7/layout/RepeatingBendingProcessNew"/>
    <dgm:cxn modelId="{DF8E29A1-66EE-4114-A8E6-96CFACF00C94}" srcId="{94256182-AC97-4B19-858B-679B485DA9BC}" destId="{FC9C0BCE-9D08-45B3-AA3E-0B7233FAEAF2}" srcOrd="3" destOrd="0" parTransId="{88FE9511-8ED1-4662-9F3B-4A65FF96950E}" sibTransId="{843A8B8D-957B-4519-95F6-C72F572601F7}"/>
    <dgm:cxn modelId="{575C1FCC-7D5D-445C-9F98-C5DCDDBB5E02}" srcId="{94256182-AC97-4B19-858B-679B485DA9BC}" destId="{11BAC671-AED7-437D-85B6-1CE86E29C338}" srcOrd="1" destOrd="0" parTransId="{FDB0D26C-35E3-4EFA-AA97-092F8DD0E936}" sibTransId="{D1FFA813-EE85-4F2A-9441-880D7D8C4BAE}"/>
    <dgm:cxn modelId="{62D0C1E0-9939-4DCA-8BE5-75A000A0E2DA}" type="presOf" srcId="{BF32803D-2F0E-4211-9098-984F507BC450}" destId="{FE41E4EF-C349-4EB2-917C-20F30AD57322}" srcOrd="0" destOrd="0" presId="urn:microsoft.com/office/officeart/2016/7/layout/RepeatingBendingProcessNew"/>
    <dgm:cxn modelId="{57E39DE1-E4A7-40D1-BE3B-231B7C6876B1}" type="presOf" srcId="{D1FFA813-EE85-4F2A-9441-880D7D8C4BAE}" destId="{13836798-EA7C-43AC-9A53-449516CE49D0}" srcOrd="0" destOrd="0" presId="urn:microsoft.com/office/officeart/2016/7/layout/RepeatingBendingProcessNew"/>
    <dgm:cxn modelId="{0776EEE1-B85C-4A29-A246-9EFE425099D9}" type="presOf" srcId="{1003D5EB-A732-4ADD-AAD7-6BE9D369E7AC}" destId="{42208090-0C4D-4864-A5BE-729AF62513D4}" srcOrd="1" destOrd="0" presId="urn:microsoft.com/office/officeart/2016/7/layout/RepeatingBendingProcessNew"/>
    <dgm:cxn modelId="{95DCE7EA-C92E-4F5D-B68C-C84D2D65ACE8}" type="presOf" srcId="{98445DD3-5D29-446F-9551-1A05785F6B55}" destId="{59FCFEFE-9425-4117-BDC4-DF0626015374}" srcOrd="0" destOrd="0" presId="urn:microsoft.com/office/officeart/2016/7/layout/RepeatingBendingProcessNew"/>
    <dgm:cxn modelId="{66B4D0F1-6BEA-4AB6-9037-9015B19AC6B7}" srcId="{94256182-AC97-4B19-858B-679B485DA9BC}" destId="{37558321-D8C7-407E-8469-B2EAE6F87E13}" srcOrd="4" destOrd="0" parTransId="{8677F4E1-B66C-4289-803B-7D59175DC28A}" sibTransId="{DBC219BA-47E6-424B-B336-FEDBDB9647ED}"/>
    <dgm:cxn modelId="{1E50F8F6-A31F-4BA4-909E-DB2AEB2C5403}" type="presOf" srcId="{1003D5EB-A732-4ADD-AAD7-6BE9D369E7AC}" destId="{3426B02F-640F-4E99-A47D-F154A5B94F85}" srcOrd="0" destOrd="0" presId="urn:microsoft.com/office/officeart/2016/7/layout/RepeatingBendingProcessNew"/>
    <dgm:cxn modelId="{F08BDD4D-9B37-4CBA-AEB5-6414D32B832A}" type="presParOf" srcId="{6F673FC8-557F-4366-9C10-E60E9801D665}" destId="{AAC87AD3-A653-43E8-A304-1244CAD2A525}" srcOrd="0" destOrd="0" presId="urn:microsoft.com/office/officeart/2016/7/layout/RepeatingBendingProcessNew"/>
    <dgm:cxn modelId="{02F97C2C-921E-47BE-B9B3-C360C63D33CD}" type="presParOf" srcId="{6F673FC8-557F-4366-9C10-E60E9801D665}" destId="{3426B02F-640F-4E99-A47D-F154A5B94F85}" srcOrd="1" destOrd="0" presId="urn:microsoft.com/office/officeart/2016/7/layout/RepeatingBendingProcessNew"/>
    <dgm:cxn modelId="{7D1ABCFB-E155-4BD3-AF4F-B539FB48C347}" type="presParOf" srcId="{3426B02F-640F-4E99-A47D-F154A5B94F85}" destId="{42208090-0C4D-4864-A5BE-729AF62513D4}" srcOrd="0" destOrd="0" presId="urn:microsoft.com/office/officeart/2016/7/layout/RepeatingBendingProcessNew"/>
    <dgm:cxn modelId="{F2FAF365-77B7-4484-97E8-EF88307BF508}" type="presParOf" srcId="{6F673FC8-557F-4366-9C10-E60E9801D665}" destId="{31C28950-4F04-46A9-B634-CD70248ED9FD}" srcOrd="2" destOrd="0" presId="urn:microsoft.com/office/officeart/2016/7/layout/RepeatingBendingProcessNew"/>
    <dgm:cxn modelId="{A34FE5E3-536E-4EE3-B6DC-4579C13EBBD7}" type="presParOf" srcId="{6F673FC8-557F-4366-9C10-E60E9801D665}" destId="{13836798-EA7C-43AC-9A53-449516CE49D0}" srcOrd="3" destOrd="0" presId="urn:microsoft.com/office/officeart/2016/7/layout/RepeatingBendingProcessNew"/>
    <dgm:cxn modelId="{26ED02C8-5F08-40CD-BCD4-023062E6A834}" type="presParOf" srcId="{13836798-EA7C-43AC-9A53-449516CE49D0}" destId="{F3F7D23E-0C9C-41B5-8316-C57C81520DE0}" srcOrd="0" destOrd="0" presId="urn:microsoft.com/office/officeart/2016/7/layout/RepeatingBendingProcessNew"/>
    <dgm:cxn modelId="{EDD81B0E-4D9F-44D2-A390-0F4C80663259}" type="presParOf" srcId="{6F673FC8-557F-4366-9C10-E60E9801D665}" destId="{59FCFEFE-9425-4117-BDC4-DF0626015374}" srcOrd="4" destOrd="0" presId="urn:microsoft.com/office/officeart/2016/7/layout/RepeatingBendingProcessNew"/>
    <dgm:cxn modelId="{F0EFF2CE-079F-4E37-9700-51B944774DF9}" type="presParOf" srcId="{6F673FC8-557F-4366-9C10-E60E9801D665}" destId="{CE8298D5-7358-4F1C-B109-A8F32F107A98}" srcOrd="5" destOrd="0" presId="urn:microsoft.com/office/officeart/2016/7/layout/RepeatingBendingProcessNew"/>
    <dgm:cxn modelId="{A3167D84-240B-49EF-91E2-02342A405D4A}" type="presParOf" srcId="{CE8298D5-7358-4F1C-B109-A8F32F107A98}" destId="{D999B6C9-E672-4CA4-8F5C-C57073FD1EA9}" srcOrd="0" destOrd="0" presId="urn:microsoft.com/office/officeart/2016/7/layout/RepeatingBendingProcessNew"/>
    <dgm:cxn modelId="{5C2D837A-75B7-49F3-B4FE-3070FB022DE0}" type="presParOf" srcId="{6F673FC8-557F-4366-9C10-E60E9801D665}" destId="{7A90FF1F-1B5A-4B52-ABED-D744EC73EC63}" srcOrd="6" destOrd="0" presId="urn:microsoft.com/office/officeart/2016/7/layout/RepeatingBendingProcessNew"/>
    <dgm:cxn modelId="{1A596EB8-DA32-4D70-A4F0-E71BBC616383}" type="presParOf" srcId="{6F673FC8-557F-4366-9C10-E60E9801D665}" destId="{3AC6CFD4-C9FD-4E36-90F8-E6B5B754E183}" srcOrd="7" destOrd="0" presId="urn:microsoft.com/office/officeart/2016/7/layout/RepeatingBendingProcessNew"/>
    <dgm:cxn modelId="{A3D636D0-88BD-432D-9540-D121254000DB}" type="presParOf" srcId="{3AC6CFD4-C9FD-4E36-90F8-E6B5B754E183}" destId="{6B93A0D7-61B1-42CB-801F-252117B1C801}" srcOrd="0" destOrd="0" presId="urn:microsoft.com/office/officeart/2016/7/layout/RepeatingBendingProcessNew"/>
    <dgm:cxn modelId="{A5F0FBF7-48E9-4A66-B0A0-AB851158B0D9}" type="presParOf" srcId="{6F673FC8-557F-4366-9C10-E60E9801D665}" destId="{3CEB1245-61DB-40BE-8C69-5A607304778F}" srcOrd="8" destOrd="0" presId="urn:microsoft.com/office/officeart/2016/7/layout/RepeatingBendingProcessNew"/>
    <dgm:cxn modelId="{8E9748A9-1EA9-4E2C-89F1-B094CE65328E}" type="presParOf" srcId="{6F673FC8-557F-4366-9C10-E60E9801D665}" destId="{CB902E5F-12C2-484A-A7BA-248EB8605AE4}" srcOrd="9" destOrd="0" presId="urn:microsoft.com/office/officeart/2016/7/layout/RepeatingBendingProcessNew"/>
    <dgm:cxn modelId="{D0D66996-C75D-4798-A7FB-AF24AC030FAE}" type="presParOf" srcId="{CB902E5F-12C2-484A-A7BA-248EB8605AE4}" destId="{CDF6A806-2C25-4808-885B-527A938DAE15}" srcOrd="0" destOrd="0" presId="urn:microsoft.com/office/officeart/2016/7/layout/RepeatingBendingProcessNew"/>
    <dgm:cxn modelId="{70CB716D-1CDA-41F2-A84E-C6AAF42C62E4}" type="presParOf" srcId="{6F673FC8-557F-4366-9C10-E60E9801D665}" destId="{FE41E4EF-C349-4EB2-917C-20F30AD57322}" srcOrd="10"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6B02F-640F-4E99-A47D-F154A5B94F85}">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AAC87AD3-A653-43E8-A304-1244CAD2A525}">
      <dsp:nvSpPr>
        <dsp:cNvPr id="0" name=""/>
        <dsp:cNvSpPr/>
      </dsp:nvSpPr>
      <dsp:spPr>
        <a:xfrm>
          <a:off x="8061" y="5979"/>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44550">
            <a:lnSpc>
              <a:spcPct val="90000"/>
            </a:lnSpc>
            <a:spcBef>
              <a:spcPct val="0"/>
            </a:spcBef>
            <a:spcAft>
              <a:spcPct val="35000"/>
            </a:spcAft>
            <a:buNone/>
          </a:pPr>
          <a:r>
            <a:rPr lang="en-GB" sz="1900" kern="1200"/>
            <a:t>Buy a fresh set of blank flash cards or create your own by cutting up card or paper.</a:t>
          </a:r>
          <a:endParaRPr lang="en-US" sz="1900" kern="1200"/>
        </a:p>
      </dsp:txBody>
      <dsp:txXfrm>
        <a:off x="8061" y="5979"/>
        <a:ext cx="3034531" cy="1820718"/>
      </dsp:txXfrm>
    </dsp:sp>
    <dsp:sp modelId="{13836798-EA7C-43AC-9A53-449516CE49D0}">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1464425"/>
              <a:satOff val="-8166"/>
              <a:lumOff val="-799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31C28950-4F04-46A9-B634-CD70248ED9FD}">
      <dsp:nvSpPr>
        <dsp:cNvPr id="0" name=""/>
        <dsp:cNvSpPr/>
      </dsp:nvSpPr>
      <dsp:spPr>
        <a:xfrm>
          <a:off x="3740534" y="5979"/>
          <a:ext cx="3034531" cy="1820718"/>
        </a:xfrm>
        <a:prstGeom prst="rect">
          <a:avLst/>
        </a:prstGeom>
        <a:solidFill>
          <a:schemeClr val="accent2">
            <a:hueOff val="-1171540"/>
            <a:satOff val="-6533"/>
            <a:lumOff val="-6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44550">
            <a:lnSpc>
              <a:spcPct val="90000"/>
            </a:lnSpc>
            <a:spcBef>
              <a:spcPct val="0"/>
            </a:spcBef>
            <a:spcAft>
              <a:spcPct val="35000"/>
            </a:spcAft>
            <a:buNone/>
          </a:pPr>
          <a:r>
            <a:rPr lang="en-GB" sz="1900" kern="1200"/>
            <a:t>On one side of the card, write a key term or question (just like when you were self quizzing)</a:t>
          </a:r>
          <a:endParaRPr lang="en-US" sz="1900" kern="1200"/>
        </a:p>
      </dsp:txBody>
      <dsp:txXfrm>
        <a:off x="3740534" y="5979"/>
        <a:ext cx="3034531" cy="1820718"/>
      </dsp:txXfrm>
    </dsp:sp>
    <dsp:sp modelId="{CE8298D5-7358-4F1C-B109-A8F32F107A98}">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2">
              <a:hueOff val="-2928850"/>
              <a:satOff val="-16332"/>
              <a:lumOff val="-1598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59FCFEFE-9425-4117-BDC4-DF0626015374}">
      <dsp:nvSpPr>
        <dsp:cNvPr id="0" name=""/>
        <dsp:cNvSpPr/>
      </dsp:nvSpPr>
      <dsp:spPr>
        <a:xfrm>
          <a:off x="7473007" y="5979"/>
          <a:ext cx="3034531" cy="1820718"/>
        </a:xfrm>
        <a:prstGeom prst="rect">
          <a:avLst/>
        </a:prstGeom>
        <a:solidFill>
          <a:schemeClr val="accent2">
            <a:hueOff val="-2343080"/>
            <a:satOff val="-13066"/>
            <a:lumOff val="-12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44550">
            <a:lnSpc>
              <a:spcPct val="90000"/>
            </a:lnSpc>
            <a:spcBef>
              <a:spcPct val="0"/>
            </a:spcBef>
            <a:spcAft>
              <a:spcPct val="35000"/>
            </a:spcAft>
            <a:buNone/>
          </a:pPr>
          <a:r>
            <a:rPr lang="en-GB" sz="1900" kern="1200"/>
            <a:t>On the other side, write the definition for that key term, or an answer to the question</a:t>
          </a:r>
          <a:endParaRPr lang="en-US" sz="1900" kern="1200"/>
        </a:p>
      </dsp:txBody>
      <dsp:txXfrm>
        <a:off x="7473007" y="5979"/>
        <a:ext cx="3034531" cy="1820718"/>
      </dsp:txXfrm>
    </dsp:sp>
    <dsp:sp modelId="{3AC6CFD4-C9FD-4E36-90F8-E6B5B754E183}">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2">
              <a:hueOff val="-4393274"/>
              <a:satOff val="-24498"/>
              <a:lumOff val="-2397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7A90FF1F-1B5A-4B52-ABED-D744EC73EC63}">
      <dsp:nvSpPr>
        <dsp:cNvPr id="0" name=""/>
        <dsp:cNvSpPr/>
      </dsp:nvSpPr>
      <dsp:spPr>
        <a:xfrm>
          <a:off x="8061" y="2524640"/>
          <a:ext cx="3034531" cy="1820718"/>
        </a:xfrm>
        <a:prstGeom prst="rect">
          <a:avLst/>
        </a:prstGeom>
        <a:solidFill>
          <a:schemeClr val="accent2">
            <a:hueOff val="-3514620"/>
            <a:satOff val="-19598"/>
            <a:lumOff val="-19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44550">
            <a:lnSpc>
              <a:spcPct val="90000"/>
            </a:lnSpc>
            <a:spcBef>
              <a:spcPct val="0"/>
            </a:spcBef>
            <a:spcAft>
              <a:spcPct val="35000"/>
            </a:spcAft>
            <a:buNone/>
          </a:pPr>
          <a:r>
            <a:rPr lang="en-GB" sz="1900" kern="1200"/>
            <a:t>Stick to one idea or concept per flash card.</a:t>
          </a:r>
          <a:endParaRPr lang="en-US" sz="1900" kern="1200"/>
        </a:p>
      </dsp:txBody>
      <dsp:txXfrm>
        <a:off x="8061" y="2524640"/>
        <a:ext cx="3034531" cy="1820718"/>
      </dsp:txXfrm>
    </dsp:sp>
    <dsp:sp modelId="{CB902E5F-12C2-484A-A7BA-248EB8605AE4}">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6350" cap="flat" cmpd="sng" algn="ctr">
          <a:solidFill>
            <a:schemeClr val="accent2">
              <a:hueOff val="-5857699"/>
              <a:satOff val="-32664"/>
              <a:lumOff val="-319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3431509"/>
        <a:ext cx="34897" cy="6979"/>
      </dsp:txXfrm>
    </dsp:sp>
    <dsp:sp modelId="{3CEB1245-61DB-40BE-8C69-5A607304778F}">
      <dsp:nvSpPr>
        <dsp:cNvPr id="0" name=""/>
        <dsp:cNvSpPr/>
      </dsp:nvSpPr>
      <dsp:spPr>
        <a:xfrm>
          <a:off x="3740534" y="2524640"/>
          <a:ext cx="3034531" cy="1820718"/>
        </a:xfrm>
        <a:prstGeom prst="rect">
          <a:avLst/>
        </a:prstGeom>
        <a:solidFill>
          <a:schemeClr val="accent2">
            <a:hueOff val="-4686159"/>
            <a:satOff val="-26131"/>
            <a:lumOff val="-25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44550">
            <a:lnSpc>
              <a:spcPct val="90000"/>
            </a:lnSpc>
            <a:spcBef>
              <a:spcPct val="0"/>
            </a:spcBef>
            <a:spcAft>
              <a:spcPct val="35000"/>
            </a:spcAft>
            <a:buNone/>
          </a:pPr>
          <a:r>
            <a:rPr lang="en-GB" sz="1900" kern="1200"/>
            <a:t>Don’t fill the card with a long complex answer either.  Keep them as simple as possible.</a:t>
          </a:r>
          <a:endParaRPr lang="en-US" sz="1900" kern="1200"/>
        </a:p>
      </dsp:txBody>
      <dsp:txXfrm>
        <a:off x="3740534" y="2524640"/>
        <a:ext cx="3034531" cy="1820718"/>
      </dsp:txXfrm>
    </dsp:sp>
    <dsp:sp modelId="{FE41E4EF-C349-4EB2-917C-20F30AD57322}">
      <dsp:nvSpPr>
        <dsp:cNvPr id="0" name=""/>
        <dsp:cNvSpPr/>
      </dsp:nvSpPr>
      <dsp:spPr>
        <a:xfrm>
          <a:off x="7473007" y="2524640"/>
          <a:ext cx="3034531" cy="1820718"/>
        </a:xfrm>
        <a:prstGeom prst="rect">
          <a:avLst/>
        </a:prstGeom>
        <a:solidFill>
          <a:schemeClr val="accent2">
            <a:hueOff val="-5857699"/>
            <a:satOff val="-32664"/>
            <a:lumOff val="-3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44550">
            <a:lnSpc>
              <a:spcPct val="90000"/>
            </a:lnSpc>
            <a:spcBef>
              <a:spcPct val="0"/>
            </a:spcBef>
            <a:spcAft>
              <a:spcPct val="35000"/>
            </a:spcAft>
            <a:buNone/>
          </a:pPr>
          <a:r>
            <a:rPr lang="en-GB" sz="1900" kern="1200"/>
            <a:t>To achieve this, split bigger answers into smaller sets of questions if necessary, and don’t worry if this means using more cards.</a:t>
          </a:r>
          <a:endParaRPr lang="en-US" sz="1900" kern="1200"/>
        </a:p>
      </dsp:txBody>
      <dsp:txXfrm>
        <a:off x="7473007" y="2524640"/>
        <a:ext cx="3034531" cy="182071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C8072F-02E7-4520-B8B4-EC8063E12137}" type="datetimeFigureOut">
              <a:rPr lang="en-GB" smtClean="0"/>
              <a:t>21/06/2024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39592-0185-46D5-938B-32231BAC746D}" type="slidenum">
              <a:rPr lang="en-GB" smtClean="0"/>
              <a:t>‹#›</a:t>
            </a:fld>
            <a:endParaRPr lang="en-GB"/>
          </a:p>
        </p:txBody>
      </p:sp>
    </p:spTree>
    <p:extLst>
      <p:ext uri="{BB962C8B-B14F-4D97-AF65-F5344CB8AC3E}">
        <p14:creationId xmlns:p14="http://schemas.microsoft.com/office/powerpoint/2010/main" val="449677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cs typeface="Calibri" panose="020F0502020204030204"/>
              </a:rPr>
              <a:t>Visual</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954FD5-EB93-4933-9C9B-57F95CCCAB3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597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The principles have been designed to align in order to ensure that the effect of each is maximised. This will help is with our aim of building cumulative fluency and will ensure that we meet the needs of every student, every lesson, all the time. </a:t>
            </a:r>
          </a:p>
          <a:p>
            <a:endParaRPr lang="en-GB" sz="1200" b="1" dirty="0">
              <a:cs typeface="Arial"/>
            </a:endParaRPr>
          </a:p>
          <a:p>
            <a:r>
              <a:rPr lang="en-GB" sz="1200" b="1" dirty="0">
                <a:cs typeface="Arial"/>
              </a:rPr>
              <a:t>Cumulative fluency is when students can apply their knowledge and skills because they have been taught in well sequenced building blocks that build upon themselves over time. With opportunities to retrieve and practise, skills become embedded and gaps are prevented.</a:t>
            </a:r>
          </a:p>
          <a:p>
            <a:endParaRPr lang="en-GB" b="1" dirty="0">
              <a:cs typeface="Arial"/>
            </a:endParaRPr>
          </a:p>
          <a:p>
            <a:endParaRPr lang="en-GB" sz="1200" b="1" dirty="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18485B-9EF5-4A20-AADA-584104A2580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081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18485B-9EF5-4A20-AADA-584104A2580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694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18485B-9EF5-4A20-AADA-584104A25801}" type="slidenum">
              <a:rPr lang="en-GB" smtClean="0"/>
              <a:t>13</a:t>
            </a:fld>
            <a:endParaRPr lang="en-GB"/>
          </a:p>
        </p:txBody>
      </p:sp>
    </p:spTree>
    <p:extLst>
      <p:ext uri="{BB962C8B-B14F-4D97-AF65-F5344CB8AC3E}">
        <p14:creationId xmlns:p14="http://schemas.microsoft.com/office/powerpoint/2010/main" val="1106784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18485B-9EF5-4A20-AADA-584104A25801}" type="slidenum">
              <a:rPr lang="en-GB" smtClean="0"/>
              <a:t>15</a:t>
            </a:fld>
            <a:endParaRPr lang="en-GB"/>
          </a:p>
        </p:txBody>
      </p:sp>
    </p:spTree>
    <p:extLst>
      <p:ext uri="{BB962C8B-B14F-4D97-AF65-F5344CB8AC3E}">
        <p14:creationId xmlns:p14="http://schemas.microsoft.com/office/powerpoint/2010/main" val="1106784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718485B-9EF5-4A20-AADA-584104A25801}" type="slidenum">
              <a:rPr lang="en-GB" smtClean="0"/>
              <a:t>19</a:t>
            </a:fld>
            <a:endParaRPr lang="en-GB"/>
          </a:p>
        </p:txBody>
      </p:sp>
    </p:spTree>
    <p:extLst>
      <p:ext uri="{BB962C8B-B14F-4D97-AF65-F5344CB8AC3E}">
        <p14:creationId xmlns:p14="http://schemas.microsoft.com/office/powerpoint/2010/main" val="27230604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79FC245-C13B-5F4C-BB72-998F617D4B96}"/>
              </a:ext>
            </a:extLst>
          </p:cNvPr>
          <p:cNvSpPr>
            <a:spLocks noGrp="1"/>
          </p:cNvSpPr>
          <p:nvPr>
            <p:ph type="body" sz="quarter" idx="10" hasCustomPrompt="1"/>
          </p:nvPr>
        </p:nvSpPr>
        <p:spPr>
          <a:xfrm>
            <a:off x="1061221" y="2357920"/>
            <a:ext cx="5034780" cy="2127976"/>
          </a:xfrm>
          <a:prstGeom prst="rect">
            <a:avLst/>
          </a:prstGeom>
        </p:spPr>
        <p:txBody>
          <a:bodyPr lIns="0" tIns="0" rIns="0" bIns="0"/>
          <a:lstStyle>
            <a:lvl1pPr marL="0" indent="0">
              <a:buFontTx/>
              <a:buNone/>
              <a:defRPr sz="4800" b="0" spc="50" baseline="0">
                <a:solidFill>
                  <a:schemeClr val="accent1"/>
                </a:solidFill>
                <a:latin typeface="+mj-lt"/>
              </a:defRPr>
            </a:lvl1pPr>
          </a:lstStyle>
          <a:p>
            <a:pPr lvl="0"/>
            <a:r>
              <a:rPr lang="en-US" dirty="0"/>
              <a:t>PowerPoint presentation heading</a:t>
            </a:r>
          </a:p>
        </p:txBody>
      </p:sp>
      <p:sp>
        <p:nvSpPr>
          <p:cNvPr id="8" name="Text Placeholder 4">
            <a:extLst>
              <a:ext uri="{FF2B5EF4-FFF2-40B4-BE49-F238E27FC236}">
                <a16:creationId xmlns:a16="http://schemas.microsoft.com/office/drawing/2014/main" id="{53ED5901-3FBD-C745-869C-7A39170380B7}"/>
              </a:ext>
            </a:extLst>
          </p:cNvPr>
          <p:cNvSpPr>
            <a:spLocks noGrp="1"/>
          </p:cNvSpPr>
          <p:nvPr>
            <p:ph type="body" sz="quarter" idx="11" hasCustomPrompt="1"/>
          </p:nvPr>
        </p:nvSpPr>
        <p:spPr>
          <a:xfrm>
            <a:off x="1061221" y="4625920"/>
            <a:ext cx="5034780" cy="407157"/>
          </a:xfrm>
          <a:prstGeom prst="rect">
            <a:avLst/>
          </a:prstGeom>
        </p:spPr>
        <p:txBody>
          <a:bodyPr lIns="0" tIns="0" rIns="0" bIns="0"/>
          <a:lstStyle>
            <a:lvl1pPr marL="0" indent="0">
              <a:buFontTx/>
              <a:buNone/>
              <a:defRPr sz="1750" b="0" spc="20" baseline="0">
                <a:solidFill>
                  <a:schemeClr val="tx2">
                    <a:lumMod val="75000"/>
                  </a:schemeClr>
                </a:solidFill>
                <a:latin typeface="+mj-lt"/>
              </a:defRPr>
            </a:lvl1pPr>
          </a:lstStyle>
          <a:p>
            <a:pPr lvl="0"/>
            <a:r>
              <a:rPr lang="en-US" dirty="0"/>
              <a:t>Date</a:t>
            </a:r>
          </a:p>
        </p:txBody>
      </p:sp>
      <p:pic>
        <p:nvPicPr>
          <p:cNvPr id="4" name="Picture 3" descr="Logo&#10;&#10;Description automatically generated">
            <a:extLst>
              <a:ext uri="{FF2B5EF4-FFF2-40B4-BE49-F238E27FC236}">
                <a16:creationId xmlns:a16="http://schemas.microsoft.com/office/drawing/2014/main" id="{13D4BCC1-7014-0DCA-9007-A2829D8CDD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22929" b="22754"/>
          <a:stretch/>
        </p:blipFill>
        <p:spPr>
          <a:xfrm>
            <a:off x="6262852" y="12365"/>
            <a:ext cx="5929148" cy="6833269"/>
          </a:xfrm>
          <a:prstGeom prst="rect">
            <a:avLst/>
          </a:prstGeom>
        </p:spPr>
      </p:pic>
      <p:pic>
        <p:nvPicPr>
          <p:cNvPr id="7" name="Picture 6" descr="Logo&#10;&#10;Description automatically generated">
            <a:extLst>
              <a:ext uri="{FF2B5EF4-FFF2-40B4-BE49-F238E27FC236}">
                <a16:creationId xmlns:a16="http://schemas.microsoft.com/office/drawing/2014/main" id="{5516448A-9FB2-C7CF-5546-9577CE6868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220" y="5923483"/>
            <a:ext cx="1944000" cy="401081"/>
          </a:xfrm>
          <a:prstGeom prst="rect">
            <a:avLst/>
          </a:prstGeom>
        </p:spPr>
      </p:pic>
      <p:pic>
        <p:nvPicPr>
          <p:cNvPr id="2" name="Picture 1" descr="Logo&#10;&#10;Description automatically generated">
            <a:extLst>
              <a:ext uri="{FF2B5EF4-FFF2-40B4-BE49-F238E27FC236}">
                <a16:creationId xmlns:a16="http://schemas.microsoft.com/office/drawing/2014/main" id="{011FE2E5-E1DA-F928-6455-3DE6F3222C5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1220" y="623580"/>
            <a:ext cx="2934993" cy="628750"/>
          </a:xfrm>
          <a:prstGeom prst="rect">
            <a:avLst/>
          </a:prstGeom>
        </p:spPr>
      </p:pic>
    </p:spTree>
    <p:extLst>
      <p:ext uri="{BB962C8B-B14F-4D97-AF65-F5344CB8AC3E}">
        <p14:creationId xmlns:p14="http://schemas.microsoft.com/office/powerpoint/2010/main" val="23645356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slide RED">
    <p:bg>
      <p:bgPr>
        <a:solidFill>
          <a:schemeClr val="accent1"/>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BC14D5BD-64DC-A14C-BDBC-745440C78902}"/>
              </a:ext>
            </a:extLst>
          </p:cNvPr>
          <p:cNvSpPr>
            <a:spLocks noGrp="1"/>
          </p:cNvSpPr>
          <p:nvPr>
            <p:ph type="body" sz="quarter" idx="10" hasCustomPrompt="1"/>
          </p:nvPr>
        </p:nvSpPr>
        <p:spPr>
          <a:xfrm>
            <a:off x="1260000" y="1692000"/>
            <a:ext cx="4169230" cy="2168919"/>
          </a:xfrm>
          <a:prstGeom prst="rect">
            <a:avLst/>
          </a:prstGeom>
        </p:spPr>
        <p:txBody>
          <a:bodyPr lIns="0" tIns="0" rIns="0" bIns="0"/>
          <a:lstStyle>
            <a:lvl1pPr marL="0" indent="0">
              <a:buFontTx/>
              <a:buNone/>
              <a:defRPr sz="4800" b="1" spc="50" baseline="0">
                <a:solidFill>
                  <a:schemeClr val="bg1"/>
                </a:solidFill>
                <a:latin typeface="+mj-lt"/>
              </a:defRPr>
            </a:lvl1pPr>
          </a:lstStyle>
          <a:p>
            <a:pPr lvl="0"/>
            <a:r>
              <a:rPr lang="en-US"/>
              <a:t>Section title slide</a:t>
            </a:r>
          </a:p>
        </p:txBody>
      </p:sp>
      <p:pic>
        <p:nvPicPr>
          <p:cNvPr id="6" name="Picture 5" descr="A group of people with faces&#10;&#10;Description automatically generated">
            <a:extLst>
              <a:ext uri="{FF2B5EF4-FFF2-40B4-BE49-F238E27FC236}">
                <a16:creationId xmlns:a16="http://schemas.microsoft.com/office/drawing/2014/main" id="{3387F664-356E-FD53-BF2C-4D56390FB1B6}"/>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l="36238" t="17489" r="9363"/>
          <a:stretch/>
        </p:blipFill>
        <p:spPr>
          <a:xfrm>
            <a:off x="6337073" y="610486"/>
            <a:ext cx="5854927" cy="6283139"/>
          </a:xfrm>
          <a:prstGeom prst="rect">
            <a:avLst/>
          </a:prstGeom>
        </p:spPr>
      </p:pic>
    </p:spTree>
    <p:extLst>
      <p:ext uri="{BB962C8B-B14F-4D97-AF65-F5344CB8AC3E}">
        <p14:creationId xmlns:p14="http://schemas.microsoft.com/office/powerpoint/2010/main" val="2902557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slide GREEN">
    <p:bg>
      <p:bgPr>
        <a:solidFill>
          <a:schemeClr val="accent4"/>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BC14D5BD-64DC-A14C-BDBC-745440C78902}"/>
              </a:ext>
            </a:extLst>
          </p:cNvPr>
          <p:cNvSpPr>
            <a:spLocks noGrp="1"/>
          </p:cNvSpPr>
          <p:nvPr>
            <p:ph type="body" sz="quarter" idx="10" hasCustomPrompt="1"/>
          </p:nvPr>
        </p:nvSpPr>
        <p:spPr>
          <a:xfrm>
            <a:off x="1260000" y="1692000"/>
            <a:ext cx="4169230" cy="2168919"/>
          </a:xfrm>
          <a:prstGeom prst="rect">
            <a:avLst/>
          </a:prstGeom>
        </p:spPr>
        <p:txBody>
          <a:bodyPr lIns="0" tIns="0" rIns="0" bIns="0"/>
          <a:lstStyle>
            <a:lvl1pPr marL="0" indent="0">
              <a:buFontTx/>
              <a:buNone/>
              <a:defRPr lang="en-US" sz="4800" b="1" kern="1200" spc="50" baseline="0" dirty="0">
                <a:solidFill>
                  <a:schemeClr val="bg1"/>
                </a:solidFill>
                <a:latin typeface="+mj-lt"/>
                <a:ea typeface="+mn-ea"/>
                <a:cs typeface="+mn-cs"/>
              </a:defRPr>
            </a:lvl1pPr>
          </a:lstStyle>
          <a:p>
            <a:pPr marL="0" lvl="0" indent="0" algn="l" defTabSz="914400" rtl="0" eaLnBrk="1" latinLnBrk="0" hangingPunct="1">
              <a:lnSpc>
                <a:spcPct val="90000"/>
              </a:lnSpc>
              <a:spcBef>
                <a:spcPts val="1000"/>
              </a:spcBef>
              <a:buFontTx/>
              <a:buNone/>
            </a:pPr>
            <a:r>
              <a:rPr lang="en-US"/>
              <a:t>Section header title</a:t>
            </a:r>
          </a:p>
        </p:txBody>
      </p:sp>
      <p:pic>
        <p:nvPicPr>
          <p:cNvPr id="2" name="Picture 1" descr="A group of people with faces&#10;&#10;Description automatically generated">
            <a:extLst>
              <a:ext uri="{FF2B5EF4-FFF2-40B4-BE49-F238E27FC236}">
                <a16:creationId xmlns:a16="http://schemas.microsoft.com/office/drawing/2014/main" id="{77811C25-9F46-9DE4-8EF9-CE12EBF98D1A}"/>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l="36238" t="17489" r="9363"/>
          <a:stretch/>
        </p:blipFill>
        <p:spPr>
          <a:xfrm>
            <a:off x="6337073" y="610486"/>
            <a:ext cx="5854927" cy="6283139"/>
          </a:xfrm>
          <a:prstGeom prst="rect">
            <a:avLst/>
          </a:prstGeom>
        </p:spPr>
      </p:pic>
    </p:spTree>
    <p:extLst>
      <p:ext uri="{BB962C8B-B14F-4D97-AF65-F5344CB8AC3E}">
        <p14:creationId xmlns:p14="http://schemas.microsoft.com/office/powerpoint/2010/main" val="4220683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slide BLUE">
    <p:bg>
      <p:bgPr>
        <a:solidFill>
          <a:schemeClr val="accent3"/>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BC14D5BD-64DC-A14C-BDBC-745440C78902}"/>
              </a:ext>
            </a:extLst>
          </p:cNvPr>
          <p:cNvSpPr>
            <a:spLocks noGrp="1"/>
          </p:cNvSpPr>
          <p:nvPr>
            <p:ph type="body" sz="quarter" idx="10" hasCustomPrompt="1"/>
          </p:nvPr>
        </p:nvSpPr>
        <p:spPr>
          <a:xfrm>
            <a:off x="1260000" y="1692000"/>
            <a:ext cx="4169230" cy="2168919"/>
          </a:xfrm>
          <a:prstGeom prst="rect">
            <a:avLst/>
          </a:prstGeom>
        </p:spPr>
        <p:txBody>
          <a:bodyPr lIns="0" tIns="0" rIns="0" bIns="0"/>
          <a:lstStyle>
            <a:lvl1pPr marL="0" indent="0">
              <a:buFontTx/>
              <a:buNone/>
              <a:defRPr lang="en-US" sz="4800" b="1" kern="1200" spc="50" baseline="0" dirty="0">
                <a:solidFill>
                  <a:schemeClr val="bg1"/>
                </a:solidFill>
                <a:latin typeface="+mj-lt"/>
                <a:ea typeface="+mn-ea"/>
                <a:cs typeface="+mn-cs"/>
              </a:defRPr>
            </a:lvl1pPr>
          </a:lstStyle>
          <a:p>
            <a:pPr marL="0" lvl="0" indent="0" algn="l" defTabSz="914400" rtl="0" eaLnBrk="1" latinLnBrk="0" hangingPunct="1">
              <a:lnSpc>
                <a:spcPct val="90000"/>
              </a:lnSpc>
              <a:spcBef>
                <a:spcPts val="1000"/>
              </a:spcBef>
              <a:buFontTx/>
              <a:buNone/>
            </a:pPr>
            <a:r>
              <a:rPr lang="en-US"/>
              <a:t>Section header title</a:t>
            </a:r>
          </a:p>
        </p:txBody>
      </p:sp>
      <p:pic>
        <p:nvPicPr>
          <p:cNvPr id="2" name="Picture 1" descr="A group of people with faces&#10;&#10;Description automatically generated">
            <a:extLst>
              <a:ext uri="{FF2B5EF4-FFF2-40B4-BE49-F238E27FC236}">
                <a16:creationId xmlns:a16="http://schemas.microsoft.com/office/drawing/2014/main" id="{55249583-A04A-57D8-80AA-2BADA84E7B6B}"/>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l="36238" t="17489" r="9363"/>
          <a:stretch/>
        </p:blipFill>
        <p:spPr>
          <a:xfrm>
            <a:off x="6337073" y="610486"/>
            <a:ext cx="5854927" cy="6283139"/>
          </a:xfrm>
          <a:prstGeom prst="rect">
            <a:avLst/>
          </a:prstGeom>
        </p:spPr>
      </p:pic>
    </p:spTree>
    <p:extLst>
      <p:ext uri="{BB962C8B-B14F-4D97-AF65-F5344CB8AC3E}">
        <p14:creationId xmlns:p14="http://schemas.microsoft.com/office/powerpoint/2010/main" val="3351638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UNCH slide">
    <p:bg>
      <p:bgPr>
        <a:solidFill>
          <a:schemeClr val="accent4">
            <a:alpha val="8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8FF732-1819-5646-A0B1-8C7CF485C7A1}"/>
              </a:ext>
            </a:extLst>
          </p:cNvPr>
          <p:cNvSpPr>
            <a:spLocks noGrp="1"/>
          </p:cNvSpPr>
          <p:nvPr>
            <p:ph type="body" sz="quarter" idx="10" hasCustomPrompt="1"/>
          </p:nvPr>
        </p:nvSpPr>
        <p:spPr>
          <a:xfrm>
            <a:off x="8280000" y="0"/>
            <a:ext cx="3240000" cy="6858000"/>
          </a:xfrm>
          <a:prstGeom prst="rect">
            <a:avLst/>
          </a:prstGeom>
        </p:spPr>
        <p:txBody>
          <a:bodyPr lIns="0" tIns="0" rIns="0" bIns="0" anchor="ctr" anchorCtr="0"/>
          <a:lstStyle>
            <a:lvl1pPr marL="0" indent="0">
              <a:buNone/>
              <a:defRPr b="1" spc="50" baseline="0">
                <a:solidFill>
                  <a:schemeClr val="bg1"/>
                </a:solidFill>
                <a:latin typeface="Arial" panose="020B0604020202020204" pitchFamily="34" charset="0"/>
                <a:cs typeface="Arial" panose="020B0604020202020204" pitchFamily="34" charset="0"/>
              </a:defRPr>
            </a:lvl1pPr>
          </a:lstStyle>
          <a:p>
            <a:pPr lvl="0"/>
            <a:r>
              <a:rPr lang="en-US"/>
              <a:t>Lunch</a:t>
            </a:r>
          </a:p>
          <a:p>
            <a:pPr lvl="0"/>
            <a:r>
              <a:rPr lang="en-US" err="1"/>
              <a:t>hh:mm</a:t>
            </a:r>
            <a:r>
              <a:rPr lang="en-US"/>
              <a:t> – </a:t>
            </a:r>
            <a:r>
              <a:rPr lang="en-US" err="1"/>
              <a:t>hh:mm</a:t>
            </a:r>
            <a:endParaRPr lang="en-US"/>
          </a:p>
        </p:txBody>
      </p:sp>
      <p:pic>
        <p:nvPicPr>
          <p:cNvPr id="4" name="Picture 3" descr="A close up of a piece of cake on a plate&#10;&#10;Description automatically generated">
            <a:extLst>
              <a:ext uri="{FF2B5EF4-FFF2-40B4-BE49-F238E27FC236}">
                <a16:creationId xmlns:a16="http://schemas.microsoft.com/office/drawing/2014/main" id="{1980BF4C-D4D6-465F-BA84-F2CC99A64D9D}"/>
              </a:ext>
            </a:extLst>
          </p:cNvPr>
          <p:cNvPicPr>
            <a:picLocks/>
          </p:cNvPicPr>
          <p:nvPr userDrawn="1"/>
        </p:nvPicPr>
        <p:blipFill rotWithShape="1">
          <a:blip r:embed="rId2">
            <a:extLst>
              <a:ext uri="{28A0092B-C50C-407E-A947-70E740481C1C}">
                <a14:useLocalDpi xmlns:a14="http://schemas.microsoft.com/office/drawing/2010/main" val="0"/>
              </a:ext>
            </a:extLst>
          </a:blip>
          <a:srcRect l="-1" t="10036" r="9941"/>
          <a:stretch/>
        </p:blipFill>
        <p:spPr>
          <a:xfrm>
            <a:off x="0" y="0"/>
            <a:ext cx="7557796" cy="6858001"/>
          </a:xfrm>
          <a:prstGeom prst="rect">
            <a:avLst/>
          </a:prstGeom>
        </p:spPr>
      </p:pic>
    </p:spTree>
    <p:extLst>
      <p:ext uri="{BB962C8B-B14F-4D97-AF65-F5344CB8AC3E}">
        <p14:creationId xmlns:p14="http://schemas.microsoft.com/office/powerpoint/2010/main" val="1194435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FFEE slide">
    <p:bg>
      <p:bgPr>
        <a:solidFill>
          <a:schemeClr val="accent3"/>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8FF732-1819-5646-A0B1-8C7CF485C7A1}"/>
              </a:ext>
            </a:extLst>
          </p:cNvPr>
          <p:cNvSpPr>
            <a:spLocks noGrp="1"/>
          </p:cNvSpPr>
          <p:nvPr>
            <p:ph type="body" sz="quarter" idx="10" hasCustomPrompt="1"/>
          </p:nvPr>
        </p:nvSpPr>
        <p:spPr>
          <a:xfrm>
            <a:off x="8280000" y="0"/>
            <a:ext cx="3240000" cy="6858000"/>
          </a:xfrm>
          <a:prstGeom prst="rect">
            <a:avLst/>
          </a:prstGeom>
        </p:spPr>
        <p:txBody>
          <a:bodyPr lIns="0" tIns="0" rIns="0" bIns="0" anchor="ctr" anchorCtr="0"/>
          <a:lstStyle>
            <a:lvl1pPr marL="0" indent="0">
              <a:buNone/>
              <a:defRPr b="1" spc="50" baseline="0">
                <a:solidFill>
                  <a:schemeClr val="bg1"/>
                </a:solidFill>
                <a:latin typeface="Arial" panose="020B0604020202020204" pitchFamily="34" charset="0"/>
                <a:cs typeface="Arial" panose="020B0604020202020204" pitchFamily="34" charset="0"/>
              </a:defRPr>
            </a:lvl1pPr>
          </a:lstStyle>
          <a:p>
            <a:pPr lvl="0"/>
            <a:r>
              <a:rPr lang="en-US"/>
              <a:t>Coffee</a:t>
            </a:r>
          </a:p>
          <a:p>
            <a:pPr lvl="0"/>
            <a:r>
              <a:rPr lang="en-US" err="1"/>
              <a:t>hh:mm</a:t>
            </a:r>
            <a:r>
              <a:rPr lang="en-US"/>
              <a:t> – </a:t>
            </a:r>
            <a:r>
              <a:rPr lang="en-US" err="1"/>
              <a:t>hh:mm</a:t>
            </a:r>
            <a:endParaRPr lang="en-US"/>
          </a:p>
        </p:txBody>
      </p:sp>
      <p:pic>
        <p:nvPicPr>
          <p:cNvPr id="8" name="Picture 7" descr="A plate of food and a cup of coffee&#10;&#10;Description automatically generated">
            <a:extLst>
              <a:ext uri="{FF2B5EF4-FFF2-40B4-BE49-F238E27FC236}">
                <a16:creationId xmlns:a16="http://schemas.microsoft.com/office/drawing/2014/main" id="{8123EEC4-A362-4A0E-A033-CBF0E75BB1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48" r="1185"/>
          <a:stretch/>
        </p:blipFill>
        <p:spPr>
          <a:xfrm>
            <a:off x="0" y="0"/>
            <a:ext cx="7529804" cy="6858000"/>
          </a:xfrm>
          <a:prstGeom prst="rect">
            <a:avLst/>
          </a:prstGeom>
        </p:spPr>
      </p:pic>
    </p:spTree>
    <p:extLst>
      <p:ext uri="{BB962C8B-B14F-4D97-AF65-F5344CB8AC3E}">
        <p14:creationId xmlns:p14="http://schemas.microsoft.com/office/powerpoint/2010/main" val="328109977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7BAF-0BF2-4020-BD11-5040F9880A82}"/>
              </a:ext>
            </a:extLst>
          </p:cNvPr>
          <p:cNvSpPr>
            <a:spLocks noGrp="1"/>
          </p:cNvSpPr>
          <p:nvPr>
            <p:ph type="title"/>
          </p:nvPr>
        </p:nvSpPr>
        <p:spPr/>
        <p:txBody>
          <a:bodyPr>
            <a:normAutofit/>
          </a:bodyPr>
          <a:lstStyle>
            <a:lvl1pPr>
              <a:defRPr sz="4000" b="1"/>
            </a:lvl1pPr>
          </a:lstStyle>
          <a:p>
            <a:r>
              <a:rPr lang="en-GB"/>
              <a:t>Click to edit Master title style</a:t>
            </a:r>
          </a:p>
        </p:txBody>
      </p:sp>
      <p:sp>
        <p:nvSpPr>
          <p:cNvPr id="3" name="Content Placeholder 2">
            <a:extLst>
              <a:ext uri="{FF2B5EF4-FFF2-40B4-BE49-F238E27FC236}">
                <a16:creationId xmlns:a16="http://schemas.microsoft.com/office/drawing/2014/main" id="{671526A9-C23D-4DBE-8E44-4E5744E0FF6F}"/>
              </a:ext>
            </a:extLst>
          </p:cNvPr>
          <p:cNvSpPr>
            <a:spLocks noGrp="1"/>
          </p:cNvSpPr>
          <p:nvPr>
            <p:ph idx="1"/>
          </p:nvPr>
        </p:nvSpPr>
        <p:spPr/>
        <p:txBody>
          <a:bodyPr/>
          <a:lstStyle>
            <a:lvl1pPr>
              <a:buClr>
                <a:schemeClr val="accent1"/>
              </a:buClr>
              <a:defRPr>
                <a:solidFill>
                  <a:schemeClr val="tx2"/>
                </a:solidFill>
                <a:latin typeface="Arial" panose="020B0604020202020204" pitchFamily="34" charset="0"/>
                <a:cs typeface="Arial" panose="020B0604020202020204" pitchFamily="34" charset="0"/>
              </a:defRPr>
            </a:lvl1pPr>
            <a:lvl2pPr marL="685800" indent="-228600">
              <a:buClr>
                <a:schemeClr val="accent1"/>
              </a:buClr>
              <a:buFont typeface="Wingdings" panose="05000000000000000000" pitchFamily="2" charset="2"/>
              <a:buChar char="§"/>
              <a:defRPr>
                <a:solidFill>
                  <a:schemeClr val="tx2"/>
                </a:solidFill>
              </a:defRPr>
            </a:lvl2pPr>
            <a:lvl3pPr marL="1143000" indent="-228600">
              <a:buClr>
                <a:schemeClr val="accent1"/>
              </a:buClr>
              <a:buFont typeface="Courier New" panose="02070309020205020404" pitchFamily="49" charset="0"/>
              <a:buChar char="o"/>
              <a:defRPr>
                <a:solidFill>
                  <a:schemeClr val="tx2"/>
                </a:solidFill>
              </a:defRPr>
            </a:lvl3pPr>
            <a:lvl4pPr>
              <a:buClr>
                <a:schemeClr val="accent1"/>
              </a:buClr>
              <a:defRPr>
                <a:solidFill>
                  <a:schemeClr val="tx2"/>
                </a:solidFill>
              </a:defRPr>
            </a:lvl4pPr>
            <a:lvl5pPr>
              <a:buClr>
                <a:schemeClr val="accent1"/>
              </a:buClr>
              <a:defRPr>
                <a:solidFill>
                  <a:schemeClr val="tx2"/>
                </a:solidFill>
              </a:defRPr>
            </a:lvl5pPr>
          </a:lstStyle>
          <a:p>
            <a:pPr lvl="0"/>
            <a:r>
              <a:rPr lang="en-GB"/>
              <a:t>Click to edit Master text styles</a:t>
            </a:r>
          </a:p>
          <a:p>
            <a:pPr lvl="1"/>
            <a:r>
              <a:rPr lang="en-GB"/>
              <a:t>Second level</a:t>
            </a:r>
          </a:p>
          <a:p>
            <a:pPr lvl="2"/>
            <a:r>
              <a:rPr lang="en-GB"/>
              <a:t>Third level</a:t>
            </a:r>
          </a:p>
        </p:txBody>
      </p:sp>
      <p:sp>
        <p:nvSpPr>
          <p:cNvPr id="6" name="Slide Number Placeholder 5">
            <a:extLst>
              <a:ext uri="{FF2B5EF4-FFF2-40B4-BE49-F238E27FC236}">
                <a16:creationId xmlns:a16="http://schemas.microsoft.com/office/drawing/2014/main" id="{10DB1679-97AB-4455-83B8-3EB100B8DAA5}"/>
              </a:ext>
            </a:extLst>
          </p:cNvPr>
          <p:cNvSpPr>
            <a:spLocks noGrp="1"/>
          </p:cNvSpPr>
          <p:nvPr>
            <p:ph type="sldNum" sz="quarter" idx="12"/>
          </p:nvPr>
        </p:nvSpPr>
        <p:spPr/>
        <p:txBody>
          <a:bodyPr/>
          <a:lstStyle>
            <a:lvl1pPr>
              <a:defRPr b="1">
                <a:solidFill>
                  <a:schemeClr val="tx2"/>
                </a:solidFill>
                <a:latin typeface="+mj-lt"/>
              </a:defRPr>
            </a:lvl1pPr>
          </a:lstStyle>
          <a:p>
            <a:fld id="{C54D7A67-58CE-4340-A4D7-8578266409B1}" type="slidenum">
              <a:rPr lang="en-GB" smtClean="0"/>
              <a:pPr/>
              <a:t>‹#›</a:t>
            </a:fld>
            <a:endParaRPr lang="en-GB"/>
          </a:p>
        </p:txBody>
      </p:sp>
    </p:spTree>
    <p:extLst>
      <p:ext uri="{BB962C8B-B14F-4D97-AF65-F5344CB8AC3E}">
        <p14:creationId xmlns:p14="http://schemas.microsoft.com/office/powerpoint/2010/main" val="822764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6BA00-C425-4F83-AB96-AC5AF6D099A7}"/>
              </a:ext>
            </a:extLst>
          </p:cNvPr>
          <p:cNvSpPr>
            <a:spLocks noGrp="1"/>
          </p:cNvSpPr>
          <p:nvPr>
            <p:ph type="title"/>
          </p:nvPr>
        </p:nvSpPr>
        <p:spPr/>
        <p:txBody>
          <a:bodyPr>
            <a:normAutofit/>
          </a:bodyPr>
          <a:lstStyle>
            <a:lvl1pPr>
              <a:defRPr sz="4000" b="1"/>
            </a:lvl1pPr>
          </a:lstStyle>
          <a:p>
            <a:r>
              <a:rPr lang="en-GB"/>
              <a:t>Click to edit Master title style</a:t>
            </a:r>
          </a:p>
        </p:txBody>
      </p:sp>
      <p:sp>
        <p:nvSpPr>
          <p:cNvPr id="3" name="Content Placeholder 2">
            <a:extLst>
              <a:ext uri="{FF2B5EF4-FFF2-40B4-BE49-F238E27FC236}">
                <a16:creationId xmlns:a16="http://schemas.microsoft.com/office/drawing/2014/main" id="{7B007EF1-0F3B-44E9-A896-993A8527361D}"/>
              </a:ext>
            </a:extLst>
          </p:cNvPr>
          <p:cNvSpPr>
            <a:spLocks noGrp="1"/>
          </p:cNvSpPr>
          <p:nvPr>
            <p:ph sz="half" idx="1"/>
          </p:nvPr>
        </p:nvSpPr>
        <p:spPr>
          <a:xfrm>
            <a:off x="838200" y="1825625"/>
            <a:ext cx="5181600" cy="4351338"/>
          </a:xfrm>
        </p:spPr>
        <p:txBody>
          <a:bodyPr>
            <a:normAutofit/>
          </a:bodyPr>
          <a:lstStyle>
            <a:lvl1pPr indent="-228600" algn="l" defTabSz="914400" rtl="0" eaLnBrk="1" latinLnBrk="0" hangingPunct="1">
              <a:lnSpc>
                <a:spcPct val="90000"/>
              </a:lnSpc>
              <a:buClr>
                <a:schemeClr val="accent1"/>
              </a:buClr>
              <a:defRPr lang="en-US" sz="2400" kern="1200" dirty="0" smtClean="0">
                <a:solidFill>
                  <a:schemeClr val="tx2"/>
                </a:solidFill>
                <a:latin typeface="+mn-lt"/>
                <a:ea typeface="+mn-ea"/>
                <a:cs typeface="+mn-cs"/>
              </a:defRPr>
            </a:lvl1pPr>
            <a:lvl2pPr indent="-228600" algn="l" defTabSz="914400" rtl="0" eaLnBrk="1" latinLnBrk="0" hangingPunct="1">
              <a:lnSpc>
                <a:spcPct val="90000"/>
              </a:lnSpc>
              <a:buClr>
                <a:schemeClr val="accent1"/>
              </a:buClr>
              <a:defRPr lang="en-US" sz="2400" kern="1200" dirty="0" smtClean="0">
                <a:solidFill>
                  <a:schemeClr val="tx2"/>
                </a:solidFill>
                <a:latin typeface="+mn-lt"/>
                <a:ea typeface="+mn-ea"/>
                <a:cs typeface="+mn-cs"/>
              </a:defRPr>
            </a:lvl2pPr>
            <a:lvl3pPr indent="-228600" algn="l" defTabSz="914400" rtl="0" eaLnBrk="1" latinLnBrk="0" hangingPunct="1">
              <a:lnSpc>
                <a:spcPct val="90000"/>
              </a:lnSpc>
              <a:buClr>
                <a:schemeClr val="accent1"/>
              </a:buClr>
              <a:defRPr lang="en-GB" sz="2400" kern="1200" dirty="0">
                <a:solidFill>
                  <a:schemeClr val="tx2"/>
                </a:solidFill>
                <a:latin typeface="+mn-lt"/>
                <a:ea typeface="+mn-ea"/>
                <a:cs typeface="+mn-cs"/>
              </a:defRPr>
            </a:lvl3pPr>
          </a:lstStyle>
          <a:p>
            <a:pPr lvl="0"/>
            <a:r>
              <a:rPr lang="en-GB"/>
              <a:t>Click to edit Master text styles</a:t>
            </a:r>
          </a:p>
          <a:p>
            <a:pPr lvl="1"/>
            <a:r>
              <a:rPr lang="en-GB"/>
              <a:t>Second level</a:t>
            </a:r>
          </a:p>
          <a:p>
            <a:pPr lvl="2"/>
            <a:r>
              <a:rPr lang="en-GB"/>
              <a:t>Third level</a:t>
            </a:r>
          </a:p>
        </p:txBody>
      </p:sp>
      <p:sp>
        <p:nvSpPr>
          <p:cNvPr id="4" name="Content Placeholder 3">
            <a:extLst>
              <a:ext uri="{FF2B5EF4-FFF2-40B4-BE49-F238E27FC236}">
                <a16:creationId xmlns:a16="http://schemas.microsoft.com/office/drawing/2014/main" id="{DAC802E5-B357-41D9-8584-BF1FCC1F574A}"/>
              </a:ext>
            </a:extLst>
          </p:cNvPr>
          <p:cNvSpPr>
            <a:spLocks noGrp="1"/>
          </p:cNvSpPr>
          <p:nvPr>
            <p:ph sz="half" idx="2"/>
          </p:nvPr>
        </p:nvSpPr>
        <p:spPr>
          <a:xfrm>
            <a:off x="6172200" y="1825625"/>
            <a:ext cx="5181600" cy="4351338"/>
          </a:xfrm>
        </p:spPr>
        <p:txBody>
          <a:bodyPr/>
          <a:lstStyle>
            <a:lvl1pPr>
              <a:defRPr sz="2400">
                <a:solidFill>
                  <a:schemeClr val="tx2"/>
                </a:solidFill>
              </a:defRPr>
            </a:lvl1pPr>
            <a:lvl2pPr>
              <a:defRPr sz="2400">
                <a:solidFill>
                  <a:schemeClr val="tx2"/>
                </a:solidFill>
              </a:defRPr>
            </a:lvl2pPr>
            <a:lvl3pPr>
              <a:defRPr sz="2400">
                <a:solidFill>
                  <a:schemeClr val="tx2"/>
                </a:solidFill>
              </a:defRPr>
            </a:lvl3pPr>
            <a:lvl4pPr>
              <a:defRPr sz="2400"/>
            </a:lvl4pPr>
            <a:lvl5pPr>
              <a:defRPr sz="2400"/>
            </a:lvl5pPr>
          </a:lstStyle>
          <a:p>
            <a:pPr lvl="0"/>
            <a:r>
              <a:rPr lang="en-GB"/>
              <a:t>Click to edit Master text styles</a:t>
            </a:r>
          </a:p>
          <a:p>
            <a:pPr lvl="1"/>
            <a:r>
              <a:rPr lang="en-GB"/>
              <a:t>Second level</a:t>
            </a:r>
          </a:p>
          <a:p>
            <a:pPr lvl="2"/>
            <a:r>
              <a:rPr lang="en-GB"/>
              <a:t>Third level</a:t>
            </a:r>
          </a:p>
        </p:txBody>
      </p:sp>
      <p:sp>
        <p:nvSpPr>
          <p:cNvPr id="7" name="Slide Number Placeholder 6">
            <a:extLst>
              <a:ext uri="{FF2B5EF4-FFF2-40B4-BE49-F238E27FC236}">
                <a16:creationId xmlns:a16="http://schemas.microsoft.com/office/drawing/2014/main" id="{8814FD3A-11D7-4FD6-9836-2A5965F47983}"/>
              </a:ext>
            </a:extLst>
          </p:cNvPr>
          <p:cNvSpPr>
            <a:spLocks noGrp="1"/>
          </p:cNvSpPr>
          <p:nvPr>
            <p:ph type="sldNum" sz="quarter" idx="12"/>
          </p:nvPr>
        </p:nvSpPr>
        <p:spPr/>
        <p:txBody>
          <a:bodyPr/>
          <a:lstStyle>
            <a:lvl1pPr>
              <a:defRPr b="1">
                <a:solidFill>
                  <a:schemeClr val="tx2"/>
                </a:solidFill>
                <a:latin typeface="Arial" panose="020B0604020202020204" pitchFamily="34" charset="0"/>
                <a:cs typeface="Arial" panose="020B0604020202020204" pitchFamily="34" charset="0"/>
              </a:defRPr>
            </a:lvl1pPr>
          </a:lstStyle>
          <a:p>
            <a:fld id="{C54D7A67-58CE-4340-A4D7-8578266409B1}" type="slidenum">
              <a:rPr lang="en-GB" smtClean="0"/>
              <a:pPr/>
              <a:t>‹#›</a:t>
            </a:fld>
            <a:endParaRPr lang="en-GB"/>
          </a:p>
        </p:txBody>
      </p:sp>
    </p:spTree>
    <p:extLst>
      <p:ext uri="{BB962C8B-B14F-4D97-AF65-F5344CB8AC3E}">
        <p14:creationId xmlns:p14="http://schemas.microsoft.com/office/powerpoint/2010/main" val="1187480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BF127-C88B-456F-933E-3B0A50EDD346}"/>
              </a:ext>
            </a:extLst>
          </p:cNvPr>
          <p:cNvSpPr>
            <a:spLocks noGrp="1"/>
          </p:cNvSpPr>
          <p:nvPr>
            <p:ph type="title"/>
          </p:nvPr>
        </p:nvSpPr>
        <p:spPr/>
        <p:txBody>
          <a:bodyPr>
            <a:normAutofit/>
          </a:bodyPr>
          <a:lstStyle>
            <a:lvl1pPr>
              <a:defRPr sz="4000" b="1"/>
            </a:lvl1pPr>
          </a:lstStyle>
          <a:p>
            <a:r>
              <a:rPr lang="en-GB"/>
              <a:t>Click to edit Master title style</a:t>
            </a:r>
          </a:p>
        </p:txBody>
      </p:sp>
      <p:sp>
        <p:nvSpPr>
          <p:cNvPr id="5" name="Slide Number Placeholder 4">
            <a:extLst>
              <a:ext uri="{FF2B5EF4-FFF2-40B4-BE49-F238E27FC236}">
                <a16:creationId xmlns:a16="http://schemas.microsoft.com/office/drawing/2014/main" id="{DE01EB7F-5616-46DB-A24C-C5705AE238DC}"/>
              </a:ext>
            </a:extLst>
          </p:cNvPr>
          <p:cNvSpPr>
            <a:spLocks noGrp="1"/>
          </p:cNvSpPr>
          <p:nvPr>
            <p:ph type="sldNum" sz="quarter" idx="12"/>
          </p:nvPr>
        </p:nvSpPr>
        <p:spPr/>
        <p:txBody>
          <a:bodyPr/>
          <a:lstStyle/>
          <a:p>
            <a:fld id="{C54D7A67-58CE-4340-A4D7-8578266409B1}" type="slidenum">
              <a:rPr lang="en-GB" smtClean="0"/>
              <a:t>‹#›</a:t>
            </a:fld>
            <a:endParaRPr lang="en-GB"/>
          </a:p>
        </p:txBody>
      </p:sp>
    </p:spTree>
    <p:extLst>
      <p:ext uri="{BB962C8B-B14F-4D97-AF65-F5344CB8AC3E}">
        <p14:creationId xmlns:p14="http://schemas.microsoft.com/office/powerpoint/2010/main" val="3470094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966897-6EA3-4153-8E5D-92679EDB574E}"/>
              </a:ext>
            </a:extLst>
          </p:cNvPr>
          <p:cNvSpPr>
            <a:spLocks noGrp="1"/>
          </p:cNvSpPr>
          <p:nvPr>
            <p:ph type="sldNum" sz="quarter" idx="12"/>
          </p:nvPr>
        </p:nvSpPr>
        <p:spPr/>
        <p:txBody>
          <a:bodyPr/>
          <a:lstStyle/>
          <a:p>
            <a:fld id="{C54D7A67-58CE-4340-A4D7-8578266409B1}" type="slidenum">
              <a:rPr lang="en-GB" smtClean="0"/>
              <a:t>‹#›</a:t>
            </a:fld>
            <a:endParaRPr lang="en-GB"/>
          </a:p>
        </p:txBody>
      </p:sp>
    </p:spTree>
    <p:extLst>
      <p:ext uri="{BB962C8B-B14F-4D97-AF65-F5344CB8AC3E}">
        <p14:creationId xmlns:p14="http://schemas.microsoft.com/office/powerpoint/2010/main" val="3335083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6466C-A1B2-4D9C-BE62-20A9F77AAD39}"/>
              </a:ext>
            </a:extLst>
          </p:cNvPr>
          <p:cNvSpPr>
            <a:spLocks noGrp="1"/>
          </p:cNvSpPr>
          <p:nvPr>
            <p:ph type="title"/>
          </p:nvPr>
        </p:nvSpPr>
        <p:spPr>
          <a:xfrm>
            <a:off x="839788" y="457200"/>
            <a:ext cx="3932237" cy="1600200"/>
          </a:xfrm>
        </p:spPr>
        <p:txBody>
          <a:bodyPr anchor="b"/>
          <a:lstStyle>
            <a:lvl1pPr>
              <a:defRPr sz="3200" b="1"/>
            </a:lvl1pPr>
          </a:lstStyle>
          <a:p>
            <a:r>
              <a:rPr lang="en-GB"/>
              <a:t>Click to edit Master title style</a:t>
            </a:r>
          </a:p>
        </p:txBody>
      </p:sp>
      <p:sp>
        <p:nvSpPr>
          <p:cNvPr id="3" name="Picture Placeholder 2">
            <a:extLst>
              <a:ext uri="{FF2B5EF4-FFF2-40B4-BE49-F238E27FC236}">
                <a16:creationId xmlns:a16="http://schemas.microsoft.com/office/drawing/2014/main" id="{81665518-3F59-4741-80A8-EC6395E661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A4BC2F34-62E7-4F76-95A9-9F1A497CBFC3}"/>
              </a:ext>
            </a:extLst>
          </p:cNvPr>
          <p:cNvSpPr>
            <a:spLocks noGrp="1"/>
          </p:cNvSpPr>
          <p:nvPr>
            <p:ph type="body" sz="half" idx="2"/>
          </p:nvPr>
        </p:nvSpPr>
        <p:spPr>
          <a:xfrm>
            <a:off x="839788" y="2057400"/>
            <a:ext cx="3932237"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8428E3E2-E56A-480E-899D-E547987CFAA5}"/>
              </a:ext>
            </a:extLst>
          </p:cNvPr>
          <p:cNvSpPr>
            <a:spLocks noGrp="1"/>
          </p:cNvSpPr>
          <p:nvPr>
            <p:ph type="sldNum" sz="quarter" idx="12"/>
          </p:nvPr>
        </p:nvSpPr>
        <p:spPr/>
        <p:txBody>
          <a:bodyPr/>
          <a:lstStyle/>
          <a:p>
            <a:fld id="{C54D7A67-58CE-4340-A4D7-8578266409B1}" type="slidenum">
              <a:rPr lang="en-GB" smtClean="0"/>
              <a:t>‹#›</a:t>
            </a:fld>
            <a:endParaRPr lang="en-GB"/>
          </a:p>
        </p:txBody>
      </p:sp>
    </p:spTree>
    <p:extLst>
      <p:ext uri="{BB962C8B-B14F-4D97-AF65-F5344CB8AC3E}">
        <p14:creationId xmlns:p14="http://schemas.microsoft.com/office/powerpoint/2010/main" val="4229771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RED">
    <p:bg>
      <p:bgPr>
        <a:solidFill>
          <a:schemeClr val="accent2"/>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BC14D5BD-64DC-A14C-BDBC-745440C78902}"/>
              </a:ext>
            </a:extLst>
          </p:cNvPr>
          <p:cNvSpPr>
            <a:spLocks noGrp="1"/>
          </p:cNvSpPr>
          <p:nvPr>
            <p:ph type="body" sz="quarter" idx="10" hasCustomPrompt="1"/>
          </p:nvPr>
        </p:nvSpPr>
        <p:spPr>
          <a:xfrm>
            <a:off x="1071159" y="2344540"/>
            <a:ext cx="4169230" cy="2168919"/>
          </a:xfrm>
          <a:prstGeom prst="rect">
            <a:avLst/>
          </a:prstGeom>
        </p:spPr>
        <p:txBody>
          <a:bodyPr lIns="0" tIns="0" rIns="0" bIns="0"/>
          <a:lstStyle>
            <a:lvl1pPr marL="0" indent="0">
              <a:buFontTx/>
              <a:buNone/>
              <a:defRPr sz="4800" b="0" spc="50" baseline="0">
                <a:solidFill>
                  <a:schemeClr val="bg1"/>
                </a:solidFill>
                <a:latin typeface="+mj-lt"/>
              </a:defRPr>
            </a:lvl1pPr>
          </a:lstStyle>
          <a:p>
            <a:pPr lvl="0"/>
            <a:r>
              <a:rPr lang="en-US" dirty="0"/>
              <a:t>Section title slide</a:t>
            </a:r>
          </a:p>
        </p:txBody>
      </p:sp>
      <p:pic>
        <p:nvPicPr>
          <p:cNvPr id="5" name="Picture 4" descr="A black and white image of a person's face&#10;&#10;Description automatically generated with low confidence">
            <a:extLst>
              <a:ext uri="{FF2B5EF4-FFF2-40B4-BE49-F238E27FC236}">
                <a16:creationId xmlns:a16="http://schemas.microsoft.com/office/drawing/2014/main" id="{2D878507-F1AB-6235-A8FE-B393586DD414}"/>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21272"/>
          <a:stretch/>
        </p:blipFill>
        <p:spPr>
          <a:xfrm>
            <a:off x="6096000" y="0"/>
            <a:ext cx="6096000" cy="6858000"/>
          </a:xfrm>
          <a:prstGeom prst="rect">
            <a:avLst/>
          </a:prstGeom>
        </p:spPr>
      </p:pic>
    </p:spTree>
    <p:extLst>
      <p:ext uri="{BB962C8B-B14F-4D97-AF65-F5344CB8AC3E}">
        <p14:creationId xmlns:p14="http://schemas.microsoft.com/office/powerpoint/2010/main" val="3326930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946447-7900-214E-8F75-94CCB1AC18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73300" y="2724150"/>
            <a:ext cx="7645400" cy="1409700"/>
          </a:xfrm>
          <a:prstGeom prst="rect">
            <a:avLst/>
          </a:prstGeom>
        </p:spPr>
      </p:pic>
    </p:spTree>
    <p:extLst>
      <p:ext uri="{BB962C8B-B14F-4D97-AF65-F5344CB8AC3E}">
        <p14:creationId xmlns:p14="http://schemas.microsoft.com/office/powerpoint/2010/main" val="2604220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79FC245-C13B-5F4C-BB72-998F617D4B96}"/>
              </a:ext>
            </a:extLst>
          </p:cNvPr>
          <p:cNvSpPr>
            <a:spLocks noGrp="1"/>
          </p:cNvSpPr>
          <p:nvPr>
            <p:ph type="body" sz="quarter" idx="10" hasCustomPrompt="1"/>
          </p:nvPr>
        </p:nvSpPr>
        <p:spPr>
          <a:xfrm>
            <a:off x="1260000" y="1692000"/>
            <a:ext cx="5124573" cy="2127976"/>
          </a:xfrm>
          <a:prstGeom prst="rect">
            <a:avLst/>
          </a:prstGeom>
        </p:spPr>
        <p:txBody>
          <a:bodyPr lIns="0" tIns="0" rIns="0" bIns="0"/>
          <a:lstStyle>
            <a:lvl1pPr marL="0" indent="0">
              <a:buFontTx/>
              <a:buNone/>
              <a:defRPr sz="4800" b="1" spc="50" baseline="0">
                <a:solidFill>
                  <a:schemeClr val="tx2"/>
                </a:solidFill>
                <a:latin typeface="+mj-lt"/>
              </a:defRPr>
            </a:lvl1pPr>
          </a:lstStyle>
          <a:p>
            <a:pPr lvl="0"/>
            <a:r>
              <a:rPr lang="en-US"/>
              <a:t>PowerPoint presentation heading</a:t>
            </a:r>
          </a:p>
        </p:txBody>
      </p:sp>
      <p:sp>
        <p:nvSpPr>
          <p:cNvPr id="8" name="Text Placeholder 4">
            <a:extLst>
              <a:ext uri="{FF2B5EF4-FFF2-40B4-BE49-F238E27FC236}">
                <a16:creationId xmlns:a16="http://schemas.microsoft.com/office/drawing/2014/main" id="{53ED5901-3FBD-C745-869C-7A39170380B7}"/>
              </a:ext>
            </a:extLst>
          </p:cNvPr>
          <p:cNvSpPr>
            <a:spLocks noGrp="1"/>
          </p:cNvSpPr>
          <p:nvPr>
            <p:ph type="body" sz="quarter" idx="11" hasCustomPrompt="1"/>
          </p:nvPr>
        </p:nvSpPr>
        <p:spPr>
          <a:xfrm>
            <a:off x="1260000" y="3960000"/>
            <a:ext cx="5124573" cy="407157"/>
          </a:xfrm>
          <a:prstGeom prst="rect">
            <a:avLst/>
          </a:prstGeom>
        </p:spPr>
        <p:txBody>
          <a:bodyPr lIns="0" tIns="0" rIns="0" bIns="0"/>
          <a:lstStyle>
            <a:lvl1pPr marL="0" indent="0">
              <a:buFontTx/>
              <a:buNone/>
              <a:defRPr sz="1750" b="1" spc="20" baseline="0">
                <a:solidFill>
                  <a:schemeClr val="tx2"/>
                </a:solidFill>
                <a:latin typeface="+mj-lt"/>
              </a:defRPr>
            </a:lvl1pPr>
          </a:lstStyle>
          <a:p>
            <a:pPr lvl="0"/>
            <a:r>
              <a:rPr lang="en-US"/>
              <a:t>Date</a:t>
            </a:r>
          </a:p>
        </p:txBody>
      </p:sp>
      <p:sp>
        <p:nvSpPr>
          <p:cNvPr id="10" name="TextBox 9">
            <a:extLst>
              <a:ext uri="{FF2B5EF4-FFF2-40B4-BE49-F238E27FC236}">
                <a16:creationId xmlns:a16="http://schemas.microsoft.com/office/drawing/2014/main" id="{BBEEC201-58E9-334D-9943-D24369440041}"/>
              </a:ext>
            </a:extLst>
          </p:cNvPr>
          <p:cNvSpPr txBox="1"/>
          <p:nvPr userDrawn="1"/>
        </p:nvSpPr>
        <p:spPr>
          <a:xfrm>
            <a:off x="1260000" y="6264000"/>
            <a:ext cx="4346651" cy="207749"/>
          </a:xfrm>
          <a:prstGeom prst="rect">
            <a:avLst/>
          </a:prstGeom>
          <a:noFill/>
        </p:spPr>
        <p:txBody>
          <a:bodyPr wrap="square" lIns="0" tIns="0" rIns="0" bIns="0" rtlCol="0">
            <a:spAutoFit/>
          </a:bodyPr>
          <a:lstStyle/>
          <a:p>
            <a:r>
              <a:rPr lang="en-US" sz="1350" b="1" spc="50" baseline="0">
                <a:solidFill>
                  <a:srgbClr val="564B51"/>
                </a:solidFill>
                <a:latin typeface="+mj-lt"/>
              </a:rPr>
              <a:t>A place to thrive</a:t>
            </a:r>
          </a:p>
        </p:txBody>
      </p:sp>
      <p:pic>
        <p:nvPicPr>
          <p:cNvPr id="2" name="Picture 1">
            <a:extLst>
              <a:ext uri="{FF2B5EF4-FFF2-40B4-BE49-F238E27FC236}">
                <a16:creationId xmlns:a16="http://schemas.microsoft.com/office/drawing/2014/main" id="{AAEF4E21-B779-478E-1686-F4E8B9F37F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7633"/>
          <a:stretch/>
        </p:blipFill>
        <p:spPr>
          <a:xfrm>
            <a:off x="0" y="0"/>
            <a:ext cx="6384573" cy="6858000"/>
          </a:xfrm>
          <a:prstGeom prst="rect">
            <a:avLst/>
          </a:prstGeom>
        </p:spPr>
      </p:pic>
      <p:pic>
        <p:nvPicPr>
          <p:cNvPr id="4" name="Picture 3" descr="A group of people with different colors&#10;&#10;Description automatically generated with low confidence">
            <a:extLst>
              <a:ext uri="{FF2B5EF4-FFF2-40B4-BE49-F238E27FC236}">
                <a16:creationId xmlns:a16="http://schemas.microsoft.com/office/drawing/2014/main" id="{9087FBDB-8985-D69E-70E8-09B98AFB114F}"/>
              </a:ext>
            </a:extLst>
          </p:cNvPr>
          <p:cNvPicPr>
            <a:picLocks noChangeAspect="1"/>
          </p:cNvPicPr>
          <p:nvPr userDrawn="1"/>
        </p:nvPicPr>
        <p:blipFill rotWithShape="1">
          <a:blip r:embed="rId3"/>
          <a:srcRect l="43584" r="10430"/>
          <a:stretch/>
        </p:blipFill>
        <p:spPr>
          <a:xfrm>
            <a:off x="6585351" y="0"/>
            <a:ext cx="5606649" cy="6858000"/>
          </a:xfrm>
          <a:prstGeom prst="rect">
            <a:avLst/>
          </a:prstGeom>
        </p:spPr>
      </p:pic>
    </p:spTree>
    <p:extLst>
      <p:ext uri="{BB962C8B-B14F-4D97-AF65-F5344CB8AC3E}">
        <p14:creationId xmlns:p14="http://schemas.microsoft.com/office/powerpoint/2010/main" val="3519768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CED8-9008-59C4-16A9-37DC1B2A3FE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6C0802B-5C25-5D24-D4A9-2CD5FD7B73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4F1D7B5-48C8-2458-7B83-D0471151BE4E}"/>
              </a:ext>
            </a:extLst>
          </p:cNvPr>
          <p:cNvSpPr>
            <a:spLocks noGrp="1"/>
          </p:cNvSpPr>
          <p:nvPr>
            <p:ph type="dt" sz="half" idx="10"/>
          </p:nvPr>
        </p:nvSpPr>
        <p:spPr/>
        <p:txBody>
          <a:bodyPr/>
          <a:lstStyle/>
          <a:p>
            <a:fld id="{8AF10CE2-7078-4684-95EC-68FF94F0AFAA}" type="datetimeFigureOut">
              <a:rPr lang="en-GB" smtClean="0"/>
              <a:t>21/06/2024</a:t>
            </a:fld>
            <a:endParaRPr lang="en-GB"/>
          </a:p>
        </p:txBody>
      </p:sp>
      <p:sp>
        <p:nvSpPr>
          <p:cNvPr id="5" name="Footer Placeholder 4">
            <a:extLst>
              <a:ext uri="{FF2B5EF4-FFF2-40B4-BE49-F238E27FC236}">
                <a16:creationId xmlns:a16="http://schemas.microsoft.com/office/drawing/2014/main" id="{542A3DA7-6ACF-FF88-79BD-7F55FFC3C0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F1B6DF-9AD4-01B6-3DFD-531376D2D7C6}"/>
              </a:ext>
            </a:extLst>
          </p:cNvPr>
          <p:cNvSpPr>
            <a:spLocks noGrp="1"/>
          </p:cNvSpPr>
          <p:nvPr>
            <p:ph type="sldNum" sz="quarter" idx="12"/>
          </p:nvPr>
        </p:nvSpPr>
        <p:spPr/>
        <p:txBody>
          <a:bodyPr/>
          <a:lstStyle/>
          <a:p>
            <a:fld id="{8CD46517-31EB-4B1D-97C1-32089D2819A2}" type="slidenum">
              <a:rPr lang="en-GB" smtClean="0"/>
              <a:t>‹#›</a:t>
            </a:fld>
            <a:endParaRPr lang="en-GB"/>
          </a:p>
        </p:txBody>
      </p:sp>
    </p:spTree>
    <p:extLst>
      <p:ext uri="{BB962C8B-B14F-4D97-AF65-F5344CB8AC3E}">
        <p14:creationId xmlns:p14="http://schemas.microsoft.com/office/powerpoint/2010/main" val="111089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slide GREEN">
    <p:bg>
      <p:bgPr>
        <a:solidFill>
          <a:schemeClr val="accent1"/>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BC14D5BD-64DC-A14C-BDBC-745440C78902}"/>
              </a:ext>
            </a:extLst>
          </p:cNvPr>
          <p:cNvSpPr>
            <a:spLocks noGrp="1"/>
          </p:cNvSpPr>
          <p:nvPr>
            <p:ph type="body" sz="quarter" idx="10" hasCustomPrompt="1"/>
          </p:nvPr>
        </p:nvSpPr>
        <p:spPr>
          <a:xfrm>
            <a:off x="1061220" y="2344540"/>
            <a:ext cx="4169230" cy="2168919"/>
          </a:xfrm>
          <a:prstGeom prst="rect">
            <a:avLst/>
          </a:prstGeom>
        </p:spPr>
        <p:txBody>
          <a:bodyPr lIns="0" tIns="0" rIns="0" bIns="0"/>
          <a:lstStyle>
            <a:lvl1pPr marL="0" indent="0">
              <a:buFontTx/>
              <a:buNone/>
              <a:defRPr lang="en-US" sz="4800" b="0" kern="1200" spc="50" baseline="0" dirty="0">
                <a:solidFill>
                  <a:schemeClr val="bg1"/>
                </a:solidFill>
                <a:latin typeface="+mj-lt"/>
                <a:ea typeface="+mn-ea"/>
                <a:cs typeface="+mn-cs"/>
              </a:defRPr>
            </a:lvl1pPr>
          </a:lstStyle>
          <a:p>
            <a:pPr marL="0" lvl="0" indent="0" algn="l" defTabSz="914400" rtl="0" eaLnBrk="1" latinLnBrk="0" hangingPunct="1">
              <a:lnSpc>
                <a:spcPct val="90000"/>
              </a:lnSpc>
              <a:spcBef>
                <a:spcPts val="1000"/>
              </a:spcBef>
              <a:buFontTx/>
              <a:buNone/>
            </a:pPr>
            <a:r>
              <a:rPr lang="en-US" dirty="0"/>
              <a:t>Section title title</a:t>
            </a:r>
          </a:p>
        </p:txBody>
      </p:sp>
      <p:pic>
        <p:nvPicPr>
          <p:cNvPr id="2" name="Picture 1" descr="A black and white image of a person's face&#10;&#10;Description automatically generated with low confidence">
            <a:extLst>
              <a:ext uri="{FF2B5EF4-FFF2-40B4-BE49-F238E27FC236}">
                <a16:creationId xmlns:a16="http://schemas.microsoft.com/office/drawing/2014/main" id="{529C34BF-13AF-41E8-4784-974A1AA8B14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21272"/>
          <a:stretch/>
        </p:blipFill>
        <p:spPr>
          <a:xfrm>
            <a:off x="6096000" y="29817"/>
            <a:ext cx="6096000" cy="6858000"/>
          </a:xfrm>
          <a:prstGeom prst="rect">
            <a:avLst/>
          </a:prstGeom>
        </p:spPr>
      </p:pic>
    </p:spTree>
    <p:extLst>
      <p:ext uri="{BB962C8B-B14F-4D97-AF65-F5344CB8AC3E}">
        <p14:creationId xmlns:p14="http://schemas.microsoft.com/office/powerpoint/2010/main" val="4170962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7BAF-0BF2-4020-BD11-5040F9880A82}"/>
              </a:ext>
            </a:extLst>
          </p:cNvPr>
          <p:cNvSpPr>
            <a:spLocks noGrp="1"/>
          </p:cNvSpPr>
          <p:nvPr>
            <p:ph type="title"/>
          </p:nvPr>
        </p:nvSpPr>
        <p:spPr/>
        <p:txBody>
          <a:bodyPr>
            <a:normAutofit/>
          </a:bodyPr>
          <a:lstStyle>
            <a:lvl1pPr>
              <a:defRPr sz="4000" b="0">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71526A9-C23D-4DBE-8E44-4E5744E0FF6F}"/>
              </a:ext>
            </a:extLst>
          </p:cNvPr>
          <p:cNvSpPr>
            <a:spLocks noGrp="1"/>
          </p:cNvSpPr>
          <p:nvPr>
            <p:ph idx="1"/>
          </p:nvPr>
        </p:nvSpPr>
        <p:spPr/>
        <p:txBody>
          <a:bodyPr/>
          <a:lstStyle>
            <a:lvl1pPr>
              <a:buClr>
                <a:schemeClr val="accent1"/>
              </a:buClr>
              <a:defRPr>
                <a:solidFill>
                  <a:schemeClr val="tx2">
                    <a:lumMod val="75000"/>
                  </a:schemeClr>
                </a:solidFill>
              </a:defRPr>
            </a:lvl1pPr>
            <a:lvl2pPr marL="685800" indent="-228600">
              <a:buClr>
                <a:schemeClr val="accent1"/>
              </a:buClr>
              <a:buFont typeface="Wingdings" panose="05000000000000000000" pitchFamily="2" charset="2"/>
              <a:buChar char="§"/>
              <a:defRPr sz="2400">
                <a:solidFill>
                  <a:schemeClr val="tx2">
                    <a:lumMod val="75000"/>
                  </a:schemeClr>
                </a:solidFill>
              </a:defRPr>
            </a:lvl2pPr>
            <a:lvl3pPr marL="1143000" indent="-228600">
              <a:buClr>
                <a:schemeClr val="accent1"/>
              </a:buClr>
              <a:buFont typeface="Courier New" panose="02070309020205020404" pitchFamily="49" charset="0"/>
              <a:buChar char="o"/>
              <a:defRPr sz="2400">
                <a:solidFill>
                  <a:schemeClr val="tx2">
                    <a:lumMod val="75000"/>
                  </a:schemeClr>
                </a:solidFill>
              </a:defRPr>
            </a:lvl3pPr>
            <a:lvl4pPr>
              <a:buClr>
                <a:schemeClr val="accent1"/>
              </a:buClr>
              <a:defRPr>
                <a:solidFill>
                  <a:schemeClr val="tx2"/>
                </a:solidFill>
              </a:defRPr>
            </a:lvl4pPr>
            <a:lvl5pPr>
              <a:buClr>
                <a:schemeClr val="accent1"/>
              </a:buCl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68459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6BA00-C425-4F83-AB96-AC5AF6D099A7}"/>
              </a:ext>
            </a:extLst>
          </p:cNvPr>
          <p:cNvSpPr>
            <a:spLocks noGrp="1"/>
          </p:cNvSpPr>
          <p:nvPr>
            <p:ph type="title"/>
          </p:nvPr>
        </p:nvSpPr>
        <p:spPr/>
        <p:txBody>
          <a:bodyPr>
            <a:normAutofit/>
          </a:bodyPr>
          <a:lstStyle>
            <a:lvl1pPr>
              <a:defRPr sz="4000" b="0">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B007EF1-0F3B-44E9-A896-993A8527361D}"/>
              </a:ext>
            </a:extLst>
          </p:cNvPr>
          <p:cNvSpPr>
            <a:spLocks noGrp="1"/>
          </p:cNvSpPr>
          <p:nvPr>
            <p:ph sz="half" idx="1"/>
          </p:nvPr>
        </p:nvSpPr>
        <p:spPr>
          <a:xfrm>
            <a:off x="838200" y="1825625"/>
            <a:ext cx="5181600" cy="4351338"/>
          </a:xfrm>
        </p:spPr>
        <p:txBody>
          <a:bodyPr>
            <a:normAutofit/>
          </a:bodyPr>
          <a:lstStyle>
            <a:lvl1pPr indent="-228600" algn="l" defTabSz="914400" rtl="0" eaLnBrk="1" latinLnBrk="0" hangingPunct="1">
              <a:lnSpc>
                <a:spcPct val="90000"/>
              </a:lnSpc>
              <a:buClr>
                <a:schemeClr val="accent1"/>
              </a:buClr>
              <a:defRPr lang="en-US" sz="2400" kern="1200" dirty="0" smtClean="0">
                <a:solidFill>
                  <a:schemeClr val="tx2">
                    <a:lumMod val="75000"/>
                  </a:schemeClr>
                </a:solidFill>
                <a:latin typeface="+mn-lt"/>
                <a:ea typeface="+mn-ea"/>
                <a:cs typeface="+mn-cs"/>
              </a:defRPr>
            </a:lvl1pPr>
            <a:lvl2pPr indent="-228600" algn="l" defTabSz="914400" rtl="0" eaLnBrk="1" latinLnBrk="0" hangingPunct="1">
              <a:lnSpc>
                <a:spcPct val="90000"/>
              </a:lnSpc>
              <a:buClr>
                <a:schemeClr val="accent1"/>
              </a:buClr>
              <a:defRPr lang="en-US" sz="2400" kern="1200" dirty="0" smtClean="0">
                <a:solidFill>
                  <a:schemeClr val="tx2">
                    <a:lumMod val="75000"/>
                  </a:schemeClr>
                </a:solidFill>
                <a:latin typeface="+mn-lt"/>
                <a:ea typeface="+mn-ea"/>
                <a:cs typeface="+mn-cs"/>
              </a:defRPr>
            </a:lvl2pPr>
            <a:lvl3pPr indent="-228600" algn="l" defTabSz="914400" rtl="0" eaLnBrk="1" latinLnBrk="0" hangingPunct="1">
              <a:lnSpc>
                <a:spcPct val="90000"/>
              </a:lnSpc>
              <a:buClr>
                <a:schemeClr val="accent1"/>
              </a:buClr>
              <a:defRPr lang="en-GB" sz="2400" kern="1200" dirty="0">
                <a:solidFill>
                  <a:schemeClr val="tx2">
                    <a:lumMod val="75000"/>
                  </a:schemeClr>
                </a:solidFill>
                <a:latin typeface="+mn-lt"/>
                <a:ea typeface="+mn-ea"/>
                <a:cs typeface="+mn-cs"/>
              </a:defRPr>
            </a:lvl3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DAC802E5-B357-41D9-8584-BF1FCC1F574A}"/>
              </a:ext>
            </a:extLst>
          </p:cNvPr>
          <p:cNvSpPr>
            <a:spLocks noGrp="1"/>
          </p:cNvSpPr>
          <p:nvPr>
            <p:ph sz="half" idx="2"/>
          </p:nvPr>
        </p:nvSpPr>
        <p:spPr>
          <a:xfrm>
            <a:off x="6172200" y="1825625"/>
            <a:ext cx="5181600" cy="4351338"/>
          </a:xfrm>
        </p:spPr>
        <p:txBody>
          <a:bodyPr/>
          <a:lstStyle>
            <a:lvl1pPr>
              <a:defRPr sz="2400">
                <a:solidFill>
                  <a:schemeClr val="tx2">
                    <a:lumMod val="75000"/>
                  </a:schemeClr>
                </a:solidFill>
              </a:defRPr>
            </a:lvl1pPr>
            <a:lvl2pPr>
              <a:defRPr sz="2400">
                <a:solidFill>
                  <a:schemeClr val="tx2">
                    <a:lumMod val="75000"/>
                  </a:schemeClr>
                </a:solidFill>
              </a:defRPr>
            </a:lvl2pPr>
            <a:lvl3pPr>
              <a:defRPr sz="2400">
                <a:solidFill>
                  <a:schemeClr val="tx2">
                    <a:lumMod val="75000"/>
                  </a:schemeClr>
                </a:solidFill>
              </a:defRPr>
            </a:lvl3pPr>
            <a:lvl4pPr>
              <a:defRPr sz="2400"/>
            </a:lvl4pPr>
            <a:lvl5pPr>
              <a:defRPr sz="2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17191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BF127-C88B-456F-933E-3B0A50EDD346}"/>
              </a:ext>
            </a:extLst>
          </p:cNvPr>
          <p:cNvSpPr>
            <a:spLocks noGrp="1"/>
          </p:cNvSpPr>
          <p:nvPr>
            <p:ph type="title"/>
          </p:nvPr>
        </p:nvSpPr>
        <p:spPr/>
        <p:txBody>
          <a:bodyPr>
            <a:normAutofit/>
          </a:bodyPr>
          <a:lstStyle>
            <a:lvl1pPr>
              <a:defRPr sz="4000" b="0">
                <a:solidFill>
                  <a:schemeClr val="accent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527792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6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6466C-A1B2-4D9C-BE62-20A9F77AAD39}"/>
              </a:ext>
            </a:extLst>
          </p:cNvPr>
          <p:cNvSpPr>
            <a:spLocks noGrp="1"/>
          </p:cNvSpPr>
          <p:nvPr>
            <p:ph type="title"/>
          </p:nvPr>
        </p:nvSpPr>
        <p:spPr>
          <a:xfrm>
            <a:off x="839788" y="457200"/>
            <a:ext cx="3932237" cy="1600200"/>
          </a:xfrm>
        </p:spPr>
        <p:txBody>
          <a:bodyPr anchor="b"/>
          <a:lstStyle>
            <a:lvl1pPr>
              <a:defRPr sz="3200" b="0">
                <a:solidFill>
                  <a:schemeClr val="accent1"/>
                </a:solidFill>
              </a:defRPr>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81665518-3F59-4741-80A8-EC6395E661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4BC2F34-62E7-4F76-95A9-9F1A497CBFC3}"/>
              </a:ext>
            </a:extLst>
          </p:cNvPr>
          <p:cNvSpPr>
            <a:spLocks noGrp="1"/>
          </p:cNvSpPr>
          <p:nvPr>
            <p:ph type="body" sz="half" idx="2"/>
          </p:nvPr>
        </p:nvSpPr>
        <p:spPr>
          <a:xfrm>
            <a:off x="839788" y="2057400"/>
            <a:ext cx="3932237" cy="3811588"/>
          </a:xfrm>
        </p:spPr>
        <p:txBody>
          <a:bodyPr>
            <a:normAutofit/>
          </a:bodyPr>
          <a:lstStyle>
            <a:lvl1pPr marL="0" indent="0">
              <a:buNone/>
              <a:defRPr sz="1800">
                <a:solidFill>
                  <a:schemeClr val="tx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45001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p:bg>
      <p:bgRef idx="1001">
        <a:schemeClr val="bg1"/>
      </p:bgRef>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5D35ABF4-8D81-12B6-9C34-D3A34FA01C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8598" y="1281725"/>
            <a:ext cx="3734804" cy="4294550"/>
          </a:xfrm>
          <a:prstGeom prst="rect">
            <a:avLst/>
          </a:prstGeom>
        </p:spPr>
      </p:pic>
    </p:spTree>
    <p:extLst>
      <p:ext uri="{BB962C8B-B14F-4D97-AF65-F5344CB8AC3E}">
        <p14:creationId xmlns:p14="http://schemas.microsoft.com/office/powerpoint/2010/main" val="11790359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2665C-856B-498F-AEDD-0B1856C6B6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D58DDD0-C187-47F3-B5E0-33AC513D5C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3961628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lang="en-US" sz="2400" kern="1200" dirty="0" smtClean="0">
          <a:solidFill>
            <a:schemeClr val="tx2">
              <a:lumMod val="7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lang="en-US" sz="2800" kern="1200" dirty="0" smtClean="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lang="en-US" sz="2800" kern="1200" dirty="0" smtClean="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lang="en-US" sz="2800" kern="1200" dirty="0" smtClean="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lang="en-GB" sz="2800" kern="1200" dirty="0" smtClean="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alpha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2665C-856B-498F-AEDD-0B1856C6B6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D58DDD0-C187-47F3-B5E0-33AC513D5C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p:txBody>
      </p:sp>
      <p:sp>
        <p:nvSpPr>
          <p:cNvPr id="6" name="Slide Number Placeholder 5">
            <a:extLst>
              <a:ext uri="{FF2B5EF4-FFF2-40B4-BE49-F238E27FC236}">
                <a16:creationId xmlns:a16="http://schemas.microsoft.com/office/drawing/2014/main" id="{FFA944F6-A590-483C-A8AE-C8D71C5B06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2"/>
                </a:solidFill>
                <a:latin typeface="+mj-lt"/>
              </a:defRPr>
            </a:lvl1pPr>
          </a:lstStyle>
          <a:p>
            <a:fld id="{C54D7A67-58CE-4340-A4D7-8578266409B1}" type="slidenum">
              <a:rPr lang="en-GB" smtClean="0"/>
              <a:pPr/>
              <a:t>‹#›</a:t>
            </a:fld>
            <a:endParaRPr lang="en-GB"/>
          </a:p>
        </p:txBody>
      </p:sp>
    </p:spTree>
    <p:extLst>
      <p:ext uri="{BB962C8B-B14F-4D97-AF65-F5344CB8AC3E}">
        <p14:creationId xmlns:p14="http://schemas.microsoft.com/office/powerpoint/2010/main" val="415838490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lang="en-US" sz="2800" kern="1200" dirty="0" smtClean="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lang="en-US" sz="2800" kern="1200" dirty="0" smtClean="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lang="en-US" sz="2800" kern="1200" dirty="0" smtClean="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lang="en-US" sz="2800" kern="1200" dirty="0" smtClean="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lang="en-GB" sz="2800" kern="1200" dirty="0" smtClean="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search?q=leitner+method+flashcards&amp;oq=leitner&amp;gs_lcrp=EgZjaHJvbWUqBwgDEAAYgAQyCggAEAAYsQMYgAQyBggBEEUYOTIHCAIQABiABDIHCAMQABiABDIHCAQQABiABDIHCAUQABiABDIHCAYQABiABDIHCAcQABiABDIHCAgQABiABNIBCDM0NjJqMGo0qAIAsAIB&amp;sourceid=chrome&amp;ie=UTF-8#fpstate=ive&amp;vld=cid:a9afe100,vid:oH-_3NBquSs,st:0"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PGmQwKL0gIQ"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r966HWW4vgQ"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computer&#10;&#10;Description automatically generated">
            <a:extLst>
              <a:ext uri="{FF2B5EF4-FFF2-40B4-BE49-F238E27FC236}">
                <a16:creationId xmlns:a16="http://schemas.microsoft.com/office/drawing/2014/main" id="{CA286864-41B1-FB04-6C0B-3CDA0427A091}"/>
              </a:ext>
            </a:extLst>
          </p:cNvPr>
          <p:cNvPicPr>
            <a:picLocks noChangeAspect="1"/>
          </p:cNvPicPr>
          <p:nvPr/>
        </p:nvPicPr>
        <p:blipFill rotWithShape="1">
          <a:blip r:embed="rId2"/>
          <a:srcRect l="31881" t="21203" r="33945" b="16412"/>
          <a:stretch/>
        </p:blipFill>
        <p:spPr bwMode="auto">
          <a:xfrm>
            <a:off x="2823138" y="68263"/>
            <a:ext cx="6545724" cy="67214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0114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41260-0452-86DD-53B9-BBBEF7ED1DB7}"/>
              </a:ext>
            </a:extLst>
          </p:cNvPr>
          <p:cNvSpPr>
            <a:spLocks noGrp="1"/>
          </p:cNvSpPr>
          <p:nvPr>
            <p:ph type="title"/>
          </p:nvPr>
        </p:nvSpPr>
        <p:spPr/>
        <p:txBody>
          <a:bodyPr/>
          <a:lstStyle/>
          <a:p>
            <a:r>
              <a:rPr lang="en-GB"/>
              <a:t>Why does self-quizzing work?</a:t>
            </a:r>
          </a:p>
        </p:txBody>
      </p:sp>
      <p:sp>
        <p:nvSpPr>
          <p:cNvPr id="3" name="Content Placeholder 2">
            <a:extLst>
              <a:ext uri="{FF2B5EF4-FFF2-40B4-BE49-F238E27FC236}">
                <a16:creationId xmlns:a16="http://schemas.microsoft.com/office/drawing/2014/main" id="{6C377D5B-6D32-CE34-233F-E635B9D68775}"/>
              </a:ext>
            </a:extLst>
          </p:cNvPr>
          <p:cNvSpPr>
            <a:spLocks noGrp="1"/>
          </p:cNvSpPr>
          <p:nvPr>
            <p:ph idx="1"/>
          </p:nvPr>
        </p:nvSpPr>
        <p:spPr/>
        <p:txBody>
          <a:bodyPr vert="horz" lIns="91440" tIns="45720" rIns="91440" bIns="45720" rtlCol="0" anchor="t">
            <a:normAutofit/>
          </a:bodyPr>
          <a:lstStyle/>
          <a:p>
            <a:r>
              <a:rPr lang="en-GB">
                <a:solidFill>
                  <a:srgbClr val="000000"/>
                </a:solidFill>
                <a:cs typeface="Arial"/>
              </a:rPr>
              <a:t>Think of your favourite film. You can probably imagine the plot, the characters, the actors and one or two of the best scenes. If you saw just a couple of minutes of the film, could you recognise when this movie was on the television? If you heard some dialogue, could you confidently say if it came from your movie or not?</a:t>
            </a:r>
            <a:endParaRPr lang="en-GB">
              <a:cs typeface="Arial"/>
            </a:endParaRPr>
          </a:p>
          <a:p>
            <a:r>
              <a:rPr lang="en-GB">
                <a:solidFill>
                  <a:srgbClr val="000000"/>
                </a:solidFill>
                <a:cs typeface="Arial"/>
              </a:rPr>
              <a:t>The answer is almost certainly yes. This is easy. It is recognition of something you are watching or hearing. In the same way that you can recognise your favourite film from a poster, you can probably recognise the main ideas of your academic subject when you see them.</a:t>
            </a:r>
            <a:endParaRPr lang="en-GB"/>
          </a:p>
          <a:p>
            <a:r>
              <a:rPr lang="en-GB">
                <a:solidFill>
                  <a:srgbClr val="000000"/>
                </a:solidFill>
                <a:cs typeface="Arial"/>
              </a:rPr>
              <a:t>Revising as a group can give you an opportunity to quiz and test each other. Have a go at explaining topics to others without referring to your notes. It’s a great way to aid your own memory and understanding</a:t>
            </a:r>
            <a:endParaRPr lang="en-GB" sz="1800">
              <a:cs typeface="Arial"/>
            </a:endParaRPr>
          </a:p>
        </p:txBody>
      </p:sp>
    </p:spTree>
    <p:extLst>
      <p:ext uri="{BB962C8B-B14F-4D97-AF65-F5344CB8AC3E}">
        <p14:creationId xmlns:p14="http://schemas.microsoft.com/office/powerpoint/2010/main" val="3180399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8FEE-2AB5-06C2-B27E-4A45D936992E}"/>
              </a:ext>
            </a:extLst>
          </p:cNvPr>
          <p:cNvSpPr>
            <a:spLocks noGrp="1"/>
          </p:cNvSpPr>
          <p:nvPr>
            <p:ph type="title"/>
          </p:nvPr>
        </p:nvSpPr>
        <p:spPr/>
        <p:txBody>
          <a:bodyPr>
            <a:normAutofit/>
          </a:bodyPr>
          <a:lstStyle/>
          <a:p>
            <a:r>
              <a:rPr lang="en-GB" sz="3600"/>
              <a:t>How does being quizzed by someone else work?</a:t>
            </a:r>
          </a:p>
        </p:txBody>
      </p:sp>
      <p:sp>
        <p:nvSpPr>
          <p:cNvPr id="3" name="Content Placeholder 2">
            <a:extLst>
              <a:ext uri="{FF2B5EF4-FFF2-40B4-BE49-F238E27FC236}">
                <a16:creationId xmlns:a16="http://schemas.microsoft.com/office/drawing/2014/main" id="{ACCC9FE3-74C9-9744-2CC6-CAFBA7837EAA}"/>
              </a:ext>
            </a:extLst>
          </p:cNvPr>
          <p:cNvSpPr>
            <a:spLocks noGrp="1"/>
          </p:cNvSpPr>
          <p:nvPr>
            <p:ph idx="1"/>
          </p:nvPr>
        </p:nvSpPr>
        <p:spPr/>
        <p:txBody>
          <a:bodyPr vert="horz" lIns="91440" tIns="45720" rIns="91440" bIns="45720" rtlCol="0" anchor="t">
            <a:normAutofit/>
          </a:bodyPr>
          <a:lstStyle/>
          <a:p>
            <a:r>
              <a:rPr lang="en-GB" sz="2000">
                <a:solidFill>
                  <a:srgbClr val="000000"/>
                </a:solidFill>
                <a:cs typeface="Arial"/>
              </a:rPr>
              <a:t>Revising as a group can give you an opportunity to quiz and test each other. </a:t>
            </a:r>
            <a:endParaRPr lang="en-GB" sz="2000">
              <a:solidFill>
                <a:srgbClr val="444141"/>
              </a:solidFill>
              <a:cs typeface="Arial"/>
            </a:endParaRPr>
          </a:p>
          <a:p>
            <a:endParaRPr lang="en-GB" sz="2000">
              <a:solidFill>
                <a:srgbClr val="000000"/>
              </a:solidFill>
              <a:cs typeface="Arial"/>
            </a:endParaRPr>
          </a:p>
          <a:p>
            <a:r>
              <a:rPr lang="en-GB" sz="2000">
                <a:solidFill>
                  <a:srgbClr val="000000"/>
                </a:solidFill>
                <a:cs typeface="Arial"/>
              </a:rPr>
              <a:t>It can help to explain a topic to others without referring to your notes. It’s a great way to aid your own memory and understanding</a:t>
            </a:r>
          </a:p>
          <a:p>
            <a:endParaRPr lang="en-GB" sz="2000">
              <a:solidFill>
                <a:srgbClr val="000000"/>
              </a:solidFill>
              <a:cs typeface="Arial"/>
            </a:endParaRPr>
          </a:p>
          <a:p>
            <a:r>
              <a:rPr lang="en-GB" sz="2000">
                <a:solidFill>
                  <a:srgbClr val="000000"/>
                </a:solidFill>
                <a:cs typeface="Arial"/>
              </a:rPr>
              <a:t>What kind of questions could you ask? </a:t>
            </a:r>
            <a:r>
              <a:rPr lang="en-GB" sz="2000" err="1">
                <a:solidFill>
                  <a:srgbClr val="000000"/>
                </a:solidFill>
                <a:cs typeface="Arial"/>
              </a:rPr>
              <a:t>Eg</a:t>
            </a:r>
          </a:p>
          <a:p>
            <a:endParaRPr lang="en-GB" sz="2000">
              <a:solidFill>
                <a:srgbClr val="000000"/>
              </a:solidFill>
              <a:cs typeface="Arial"/>
            </a:endParaRPr>
          </a:p>
        </p:txBody>
      </p:sp>
      <p:pic>
        <p:nvPicPr>
          <p:cNvPr id="5" name="Picture 4" descr="A screenshot of a computer&#10;&#10;Description automatically generated">
            <a:extLst>
              <a:ext uri="{FF2B5EF4-FFF2-40B4-BE49-F238E27FC236}">
                <a16:creationId xmlns:a16="http://schemas.microsoft.com/office/drawing/2014/main" id="{2AA93517-6D2E-3397-433A-BAD997B4CD31}"/>
              </a:ext>
            </a:extLst>
          </p:cNvPr>
          <p:cNvPicPr>
            <a:picLocks noChangeAspect="1"/>
          </p:cNvPicPr>
          <p:nvPr/>
        </p:nvPicPr>
        <p:blipFill rotWithShape="1">
          <a:blip r:embed="rId2"/>
          <a:srcRect l="5519" t="43290" r="1542" b="42932"/>
          <a:stretch/>
        </p:blipFill>
        <p:spPr>
          <a:xfrm>
            <a:off x="108858" y="4651169"/>
            <a:ext cx="11924815" cy="994362"/>
          </a:xfrm>
          <a:prstGeom prst="rect">
            <a:avLst/>
          </a:prstGeom>
        </p:spPr>
      </p:pic>
      <p:sp>
        <p:nvSpPr>
          <p:cNvPr id="6" name="TextBox 5">
            <a:extLst>
              <a:ext uri="{FF2B5EF4-FFF2-40B4-BE49-F238E27FC236}">
                <a16:creationId xmlns:a16="http://schemas.microsoft.com/office/drawing/2014/main" id="{B49E5012-4E8F-F5A0-18A8-1C9E6E9687B6}"/>
              </a:ext>
            </a:extLst>
          </p:cNvPr>
          <p:cNvSpPr txBox="1"/>
          <p:nvPr/>
        </p:nvSpPr>
        <p:spPr>
          <a:xfrm>
            <a:off x="6768935" y="3265714"/>
            <a:ext cx="2454233" cy="12003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Arial"/>
              </a:rPr>
              <a:t>What is the word used to describe the spread of people from their homeland?</a:t>
            </a:r>
          </a:p>
        </p:txBody>
      </p:sp>
      <p:cxnSp>
        <p:nvCxnSpPr>
          <p:cNvPr id="7" name="Straight Arrow Connector 6">
            <a:extLst>
              <a:ext uri="{FF2B5EF4-FFF2-40B4-BE49-F238E27FC236}">
                <a16:creationId xmlns:a16="http://schemas.microsoft.com/office/drawing/2014/main" id="{8900A0DE-4CCD-CFF6-A305-6D9E19ABA21F}"/>
              </a:ext>
            </a:extLst>
          </p:cNvPr>
          <p:cNvCxnSpPr/>
          <p:nvPr/>
        </p:nvCxnSpPr>
        <p:spPr>
          <a:xfrm flipH="1">
            <a:off x="4809506" y="4037610"/>
            <a:ext cx="1939636" cy="643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B21DB5F-0D94-A2BD-1E2E-293B7DC18A97}"/>
              </a:ext>
            </a:extLst>
          </p:cNvPr>
          <p:cNvSpPr txBox="1"/>
          <p:nvPr/>
        </p:nvSpPr>
        <p:spPr>
          <a:xfrm>
            <a:off x="989610" y="6026727"/>
            <a:ext cx="2988622" cy="646331"/>
          </a:xfrm>
          <a:prstGeom prst="rect">
            <a:avLst/>
          </a:prstGeom>
          <a:solidFill>
            <a:srgbClr val="007E3B"/>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chemeClr val="bg1"/>
                </a:solidFill>
                <a:cs typeface="Arial"/>
              </a:rPr>
              <a:t>Where is the Cape Coast Castle located?</a:t>
            </a:r>
          </a:p>
        </p:txBody>
      </p:sp>
      <p:cxnSp>
        <p:nvCxnSpPr>
          <p:cNvPr id="9" name="Straight Arrow Connector 8">
            <a:extLst>
              <a:ext uri="{FF2B5EF4-FFF2-40B4-BE49-F238E27FC236}">
                <a16:creationId xmlns:a16="http://schemas.microsoft.com/office/drawing/2014/main" id="{435717A2-8710-77A5-2514-F4B17EDF95D2}"/>
              </a:ext>
            </a:extLst>
          </p:cNvPr>
          <p:cNvCxnSpPr/>
          <p:nvPr/>
        </p:nvCxnSpPr>
        <p:spPr>
          <a:xfrm flipV="1">
            <a:off x="2117766" y="5343895"/>
            <a:ext cx="59376" cy="682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758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41260-0452-86DD-53B9-BBBEF7ED1DB7}"/>
              </a:ext>
            </a:extLst>
          </p:cNvPr>
          <p:cNvSpPr>
            <a:spLocks noGrp="1"/>
          </p:cNvSpPr>
          <p:nvPr>
            <p:ph type="title"/>
          </p:nvPr>
        </p:nvSpPr>
        <p:spPr/>
        <p:txBody>
          <a:bodyPr/>
          <a:lstStyle/>
          <a:p>
            <a:r>
              <a:rPr lang="en-GB" dirty="0"/>
              <a:t>What are flashcards?</a:t>
            </a:r>
          </a:p>
        </p:txBody>
      </p:sp>
      <p:sp>
        <p:nvSpPr>
          <p:cNvPr id="3" name="Content Placeholder 2">
            <a:extLst>
              <a:ext uri="{FF2B5EF4-FFF2-40B4-BE49-F238E27FC236}">
                <a16:creationId xmlns:a16="http://schemas.microsoft.com/office/drawing/2014/main" id="{6C377D5B-6D32-CE34-233F-E635B9D68775}"/>
              </a:ext>
            </a:extLst>
          </p:cNvPr>
          <p:cNvSpPr>
            <a:spLocks noGrp="1"/>
          </p:cNvSpPr>
          <p:nvPr>
            <p:ph idx="1"/>
          </p:nvPr>
        </p:nvSpPr>
        <p:spPr/>
        <p:txBody>
          <a:bodyPr vert="horz" lIns="91440" tIns="45720" rIns="91440" bIns="45720" rtlCol="0" anchor="t">
            <a:normAutofit fontScale="92500" lnSpcReduction="10000"/>
          </a:bodyPr>
          <a:lstStyle/>
          <a:p>
            <a:pPr algn="l"/>
            <a:r>
              <a:rPr lang="en-GB" b="1" i="0" dirty="0">
                <a:solidFill>
                  <a:srgbClr val="000000"/>
                </a:solidFill>
                <a:effectLst/>
                <a:highlight>
                  <a:srgbClr val="F7F7F7"/>
                </a:highlight>
              </a:rPr>
              <a:t>Flash cards are small, double-sided pieces of card or paper.  On one side you write a question or key term.  On the other side you write the answer or definition.</a:t>
            </a:r>
          </a:p>
          <a:p>
            <a:pPr algn="l"/>
            <a:endParaRPr lang="en-GB" b="0" i="0" dirty="0">
              <a:solidFill>
                <a:srgbClr val="000000"/>
              </a:solidFill>
              <a:effectLst/>
              <a:highlight>
                <a:srgbClr val="F7F7F7"/>
              </a:highlight>
            </a:endParaRPr>
          </a:p>
          <a:p>
            <a:pPr algn="l"/>
            <a:r>
              <a:rPr lang="en-GB" b="0" i="0" dirty="0">
                <a:solidFill>
                  <a:srgbClr val="000000"/>
                </a:solidFill>
                <a:effectLst/>
                <a:highlight>
                  <a:srgbClr val="FFFFFF"/>
                </a:highlight>
              </a:rPr>
              <a:t>There is always a relationship between the information on both sides of the card, e.g. key term and definition, question and answer etc.</a:t>
            </a:r>
          </a:p>
          <a:p>
            <a:pPr algn="l"/>
            <a:endParaRPr lang="en-GB" b="0" i="0" dirty="0">
              <a:solidFill>
                <a:srgbClr val="000000"/>
              </a:solidFill>
              <a:effectLst/>
              <a:highlight>
                <a:srgbClr val="FFFFFF"/>
              </a:highlight>
            </a:endParaRPr>
          </a:p>
          <a:p>
            <a:pPr algn="l"/>
            <a:r>
              <a:rPr lang="en-GB" b="0" i="0" dirty="0">
                <a:solidFill>
                  <a:srgbClr val="000000"/>
                </a:solidFill>
                <a:effectLst/>
                <a:highlight>
                  <a:srgbClr val="FFFFFF"/>
                </a:highlight>
              </a:rPr>
              <a:t>Because you can only see one side of the card at a time, you can use flash cards to test your knowledge, by instantly checking your guess.</a:t>
            </a:r>
          </a:p>
          <a:p>
            <a:pPr algn="l"/>
            <a:endParaRPr lang="en-GB" b="0" i="0" dirty="0">
              <a:solidFill>
                <a:srgbClr val="000000"/>
              </a:solidFill>
              <a:effectLst/>
              <a:highlight>
                <a:srgbClr val="FFFFFF"/>
              </a:highlight>
            </a:endParaRPr>
          </a:p>
          <a:p>
            <a:pPr algn="l"/>
            <a:r>
              <a:rPr lang="en-GB" b="0" i="0" dirty="0">
                <a:solidFill>
                  <a:srgbClr val="000000"/>
                </a:solidFill>
                <a:effectLst/>
                <a:highlight>
                  <a:srgbClr val="FFFFFF"/>
                </a:highlight>
              </a:rPr>
              <a:t>Flash cards are an effective tool for revising keywords, vocabulary, and other subject specific information.</a:t>
            </a:r>
          </a:p>
          <a:p>
            <a:endParaRPr lang="en-GB" sz="1800" dirty="0">
              <a:cs typeface="Arial"/>
            </a:endParaRPr>
          </a:p>
        </p:txBody>
      </p:sp>
    </p:spTree>
    <p:extLst>
      <p:ext uri="{BB962C8B-B14F-4D97-AF65-F5344CB8AC3E}">
        <p14:creationId xmlns:p14="http://schemas.microsoft.com/office/powerpoint/2010/main" val="2609626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C096D4E-87BA-5529-728F-6470D25FB2D8}"/>
              </a:ext>
            </a:extLst>
          </p:cNvPr>
          <p:cNvPicPr>
            <a:picLocks noChangeAspect="1"/>
          </p:cNvPicPr>
          <p:nvPr/>
        </p:nvPicPr>
        <p:blipFill rotWithShape="1">
          <a:blip r:embed="rId3">
            <a:duotone>
              <a:schemeClr val="bg2">
                <a:shade val="45000"/>
                <a:satMod val="135000"/>
              </a:schemeClr>
              <a:prstClr val="white"/>
            </a:duotone>
          </a:blip>
          <a:srcRect t="7680" b="8050"/>
          <a:stretch/>
        </p:blipFill>
        <p:spPr>
          <a:xfrm>
            <a:off x="20" y="10"/>
            <a:ext cx="12191980" cy="6857990"/>
          </a:xfrm>
          <a:prstGeom prst="rect">
            <a:avLst/>
          </a:prstGeom>
        </p:spPr>
      </p:pic>
      <p:sp>
        <p:nvSpPr>
          <p:cNvPr id="2" name="Title 1">
            <a:extLst>
              <a:ext uri="{FF2B5EF4-FFF2-40B4-BE49-F238E27FC236}">
                <a16:creationId xmlns:a16="http://schemas.microsoft.com/office/drawing/2014/main" id="{33008FEE-2AB5-06C2-B27E-4A45D936992E}"/>
              </a:ext>
            </a:extLst>
          </p:cNvPr>
          <p:cNvSpPr>
            <a:spLocks noGrp="1"/>
          </p:cNvSpPr>
          <p:nvPr>
            <p:ph type="title"/>
          </p:nvPr>
        </p:nvSpPr>
        <p:spPr>
          <a:xfrm>
            <a:off x="838200" y="365125"/>
            <a:ext cx="10515600" cy="1325563"/>
          </a:xfrm>
        </p:spPr>
        <p:txBody>
          <a:bodyPr>
            <a:normAutofit/>
          </a:bodyPr>
          <a:lstStyle/>
          <a:p>
            <a:r>
              <a:rPr lang="en-GB"/>
              <a:t>How can you use flashcards using the Scholar’s Guide?</a:t>
            </a:r>
          </a:p>
        </p:txBody>
      </p:sp>
      <p:graphicFrame>
        <p:nvGraphicFramePr>
          <p:cNvPr id="15" name="Content Placeholder 10">
            <a:extLst>
              <a:ext uri="{FF2B5EF4-FFF2-40B4-BE49-F238E27FC236}">
                <a16:creationId xmlns:a16="http://schemas.microsoft.com/office/drawing/2014/main" id="{58410913-A00E-A509-43DA-D806D9A1263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92362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41260-0452-86DD-53B9-BBBEF7ED1DB7}"/>
              </a:ext>
            </a:extLst>
          </p:cNvPr>
          <p:cNvSpPr>
            <a:spLocks noGrp="1"/>
          </p:cNvSpPr>
          <p:nvPr>
            <p:ph type="title"/>
          </p:nvPr>
        </p:nvSpPr>
        <p:spPr/>
        <p:txBody>
          <a:bodyPr/>
          <a:lstStyle/>
          <a:p>
            <a:r>
              <a:rPr lang="en-GB" dirty="0"/>
              <a:t>What is the Leitner model?</a:t>
            </a:r>
          </a:p>
        </p:txBody>
      </p:sp>
      <p:sp>
        <p:nvSpPr>
          <p:cNvPr id="3" name="Content Placeholder 2">
            <a:extLst>
              <a:ext uri="{FF2B5EF4-FFF2-40B4-BE49-F238E27FC236}">
                <a16:creationId xmlns:a16="http://schemas.microsoft.com/office/drawing/2014/main" id="{6C377D5B-6D32-CE34-233F-E635B9D68775}"/>
              </a:ext>
            </a:extLst>
          </p:cNvPr>
          <p:cNvSpPr>
            <a:spLocks noGrp="1"/>
          </p:cNvSpPr>
          <p:nvPr>
            <p:ph idx="1"/>
          </p:nvPr>
        </p:nvSpPr>
        <p:spPr>
          <a:xfrm>
            <a:off x="685800" y="1786436"/>
            <a:ext cx="10515600" cy="4351338"/>
          </a:xfrm>
        </p:spPr>
        <p:txBody>
          <a:bodyPr vert="horz" lIns="91440" tIns="45720" rIns="91440" bIns="45720" rtlCol="0" anchor="t">
            <a:normAutofit/>
          </a:bodyPr>
          <a:lstStyle/>
          <a:p>
            <a:r>
              <a:rPr lang="en-GB" sz="1800" dirty="0">
                <a:cs typeface="Arial"/>
              </a:rPr>
              <a:t>Unlike traditional flashcard methods the Leitner system forces your brain to retrieve flashcard information at different intervals based on your past successes.</a:t>
            </a:r>
          </a:p>
          <a:p>
            <a:endParaRPr lang="en-GB" sz="1800" dirty="0">
              <a:cs typeface="Arial"/>
            </a:endParaRPr>
          </a:p>
          <a:p>
            <a:r>
              <a:rPr lang="en-GB" sz="1800" dirty="0">
                <a:cs typeface="Arial"/>
              </a:rPr>
              <a:t>How? By popping your flashcards into separate boxes based on how well you’re recalling what’s on them.</a:t>
            </a:r>
          </a:p>
          <a:p>
            <a:endParaRPr lang="en-GB" sz="1800" dirty="0">
              <a:cs typeface="Arial"/>
            </a:endParaRPr>
          </a:p>
          <a:p>
            <a:endParaRPr lang="en-GB" sz="1800" dirty="0">
              <a:cs typeface="Arial"/>
            </a:endParaRPr>
          </a:p>
        </p:txBody>
      </p:sp>
      <p:sp>
        <p:nvSpPr>
          <p:cNvPr id="4" name="AutoShape 2" descr="Leitner System for Flashcards">
            <a:extLst>
              <a:ext uri="{FF2B5EF4-FFF2-40B4-BE49-F238E27FC236}">
                <a16:creationId xmlns:a16="http://schemas.microsoft.com/office/drawing/2014/main" id="{2145FF17-1FB1-40DB-C597-CB5A4876502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a:extLst>
              <a:ext uri="{FF2B5EF4-FFF2-40B4-BE49-F238E27FC236}">
                <a16:creationId xmlns:a16="http://schemas.microsoft.com/office/drawing/2014/main" id="{8C4D8D6E-A870-81B9-F530-3EA3756DA4F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B6990AE3-A583-B1A0-A1CB-718CE02531DE}"/>
              </a:ext>
            </a:extLst>
          </p:cNvPr>
          <p:cNvPicPr>
            <a:picLocks noChangeAspect="1"/>
          </p:cNvPicPr>
          <p:nvPr/>
        </p:nvPicPr>
        <p:blipFill>
          <a:blip r:embed="rId2"/>
          <a:stretch>
            <a:fillRect/>
          </a:stretch>
        </p:blipFill>
        <p:spPr>
          <a:xfrm>
            <a:off x="0" y="3581400"/>
            <a:ext cx="12192000" cy="3725466"/>
          </a:xfrm>
          <a:prstGeom prst="rect">
            <a:avLst/>
          </a:prstGeom>
        </p:spPr>
      </p:pic>
    </p:spTree>
    <p:extLst>
      <p:ext uri="{BB962C8B-B14F-4D97-AF65-F5344CB8AC3E}">
        <p14:creationId xmlns:p14="http://schemas.microsoft.com/office/powerpoint/2010/main" val="3453372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Glasses on top of a book">
            <a:hlinkClick r:id="rId3"/>
            <a:extLst>
              <a:ext uri="{FF2B5EF4-FFF2-40B4-BE49-F238E27FC236}">
                <a16:creationId xmlns:a16="http://schemas.microsoft.com/office/drawing/2014/main" id="{B8D9A107-2415-C54C-71C5-0A043F70033B}"/>
              </a:ext>
            </a:extLst>
          </p:cNvPr>
          <p:cNvPicPr>
            <a:picLocks noChangeAspect="1"/>
          </p:cNvPicPr>
          <p:nvPr/>
        </p:nvPicPr>
        <p:blipFill rotWithShape="1">
          <a:blip r:embed="rId4"/>
          <a:srcRect t="22602" b="9473"/>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p:nvSpPr>
          <p:cNvPr id="2" name="Title 1">
            <a:extLst>
              <a:ext uri="{FF2B5EF4-FFF2-40B4-BE49-F238E27FC236}">
                <a16:creationId xmlns:a16="http://schemas.microsoft.com/office/drawing/2014/main" id="{33008FEE-2AB5-06C2-B27E-4A45D936992E}"/>
              </a:ext>
            </a:extLst>
          </p:cNvPr>
          <p:cNvSpPr>
            <a:spLocks noGrp="1"/>
          </p:cNvSpPr>
          <p:nvPr>
            <p:ph type="title"/>
          </p:nvPr>
        </p:nvSpPr>
        <p:spPr>
          <a:xfrm>
            <a:off x="589556" y="5746071"/>
            <a:ext cx="7015499" cy="852260"/>
          </a:xfrm>
        </p:spPr>
        <p:txBody>
          <a:bodyPr vert="horz" lIns="91440" tIns="45720" rIns="91440" bIns="45720" rtlCol="0" anchor="ctr">
            <a:normAutofit/>
          </a:bodyPr>
          <a:lstStyle/>
          <a:p>
            <a:r>
              <a:rPr lang="en-US" sz="2500">
                <a:solidFill>
                  <a:schemeClr val="tx1"/>
                </a:solidFill>
              </a:rPr>
              <a:t>How can you use flashcards using the Scholar’s Guide?</a:t>
            </a:r>
          </a:p>
        </p:txBody>
      </p:sp>
    </p:spTree>
    <p:extLst>
      <p:ext uri="{BB962C8B-B14F-4D97-AF65-F5344CB8AC3E}">
        <p14:creationId xmlns:p14="http://schemas.microsoft.com/office/powerpoint/2010/main" val="2964883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FC66E-72C6-A7F5-115E-FE5147434675}"/>
              </a:ext>
            </a:extLst>
          </p:cNvPr>
          <p:cNvSpPr>
            <a:spLocks noGrp="1"/>
          </p:cNvSpPr>
          <p:nvPr>
            <p:ph type="title"/>
          </p:nvPr>
        </p:nvSpPr>
        <p:spPr/>
        <p:txBody>
          <a:bodyPr/>
          <a:lstStyle/>
          <a:p>
            <a:r>
              <a:rPr lang="en-US"/>
              <a:t>How can you complete additional research?</a:t>
            </a:r>
          </a:p>
        </p:txBody>
      </p:sp>
      <p:pic>
        <p:nvPicPr>
          <p:cNvPr id="7" name="Content Placeholder 6" descr="A screenshot of a computer&#10;&#10;Description automatically generated">
            <a:extLst>
              <a:ext uri="{FF2B5EF4-FFF2-40B4-BE49-F238E27FC236}">
                <a16:creationId xmlns:a16="http://schemas.microsoft.com/office/drawing/2014/main" id="{01D76389-41FF-20F2-1EF2-7E3AC0A1B182}"/>
              </a:ext>
            </a:extLst>
          </p:cNvPr>
          <p:cNvPicPr>
            <a:picLocks noGrp="1" noChangeAspect="1"/>
          </p:cNvPicPr>
          <p:nvPr>
            <p:ph idx="1"/>
          </p:nvPr>
        </p:nvPicPr>
        <p:blipFill rotWithShape="1">
          <a:blip r:embed="rId2"/>
          <a:srcRect l="7871" t="21975" r="9839" b="62796"/>
          <a:stretch/>
        </p:blipFill>
        <p:spPr>
          <a:xfrm>
            <a:off x="413199" y="1867189"/>
            <a:ext cx="10951573" cy="1147584"/>
          </a:xfrm>
        </p:spPr>
      </p:pic>
      <p:sp>
        <p:nvSpPr>
          <p:cNvPr id="8" name="TextBox 7">
            <a:extLst>
              <a:ext uri="{FF2B5EF4-FFF2-40B4-BE49-F238E27FC236}">
                <a16:creationId xmlns:a16="http://schemas.microsoft.com/office/drawing/2014/main" id="{18A0F709-7021-1A15-6DD2-24DC35ACC824}"/>
              </a:ext>
            </a:extLst>
          </p:cNvPr>
          <p:cNvSpPr txBox="1"/>
          <p:nvPr/>
        </p:nvSpPr>
        <p:spPr>
          <a:xfrm>
            <a:off x="609600" y="3676650"/>
            <a:ext cx="29337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I could look at additional information on what fundamentalist beliefs looks like in different religions</a:t>
            </a:r>
            <a:endParaRPr lang="en-US"/>
          </a:p>
        </p:txBody>
      </p:sp>
      <p:sp>
        <p:nvSpPr>
          <p:cNvPr id="9" name="TextBox 8">
            <a:extLst>
              <a:ext uri="{FF2B5EF4-FFF2-40B4-BE49-F238E27FC236}">
                <a16:creationId xmlns:a16="http://schemas.microsoft.com/office/drawing/2014/main" id="{9AE43858-8B65-65DA-24CE-70D76017639F}"/>
              </a:ext>
            </a:extLst>
          </p:cNvPr>
          <p:cNvSpPr txBox="1"/>
          <p:nvPr/>
        </p:nvSpPr>
        <p:spPr>
          <a:xfrm>
            <a:off x="7264399" y="3943350"/>
            <a:ext cx="29337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I could look at information on 9/11 and in particular, what was so significant about it.</a:t>
            </a:r>
            <a:endParaRPr lang="en-US"/>
          </a:p>
        </p:txBody>
      </p:sp>
      <p:cxnSp>
        <p:nvCxnSpPr>
          <p:cNvPr id="3" name="Straight Arrow Connector 2">
            <a:extLst>
              <a:ext uri="{FF2B5EF4-FFF2-40B4-BE49-F238E27FC236}">
                <a16:creationId xmlns:a16="http://schemas.microsoft.com/office/drawing/2014/main" id="{2BA7246F-5618-0FFA-8BA2-76B35A8D5139}"/>
              </a:ext>
            </a:extLst>
          </p:cNvPr>
          <p:cNvCxnSpPr/>
          <p:nvPr/>
        </p:nvCxnSpPr>
        <p:spPr>
          <a:xfrm flipV="1">
            <a:off x="1714499" y="2361197"/>
            <a:ext cx="421105" cy="1373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FF16703F-D9D4-B68D-C960-F6F3A6A3BA55}"/>
              </a:ext>
            </a:extLst>
          </p:cNvPr>
          <p:cNvCxnSpPr/>
          <p:nvPr/>
        </p:nvCxnSpPr>
        <p:spPr>
          <a:xfrm flipH="1" flipV="1">
            <a:off x="8121315" y="2571749"/>
            <a:ext cx="180473" cy="1263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613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E9F29-711C-FB36-2885-70FD0AA43022}"/>
              </a:ext>
            </a:extLst>
          </p:cNvPr>
          <p:cNvSpPr>
            <a:spLocks noGrp="1"/>
          </p:cNvSpPr>
          <p:nvPr>
            <p:ph type="title"/>
          </p:nvPr>
        </p:nvSpPr>
        <p:spPr/>
        <p:txBody>
          <a:bodyPr/>
          <a:lstStyle/>
          <a:p>
            <a:r>
              <a:rPr lang="en-US"/>
              <a:t>How can you tell if your source of information is reliable?</a:t>
            </a:r>
          </a:p>
        </p:txBody>
      </p:sp>
      <p:sp>
        <p:nvSpPr>
          <p:cNvPr id="3" name="Content Placeholder 2">
            <a:extLst>
              <a:ext uri="{FF2B5EF4-FFF2-40B4-BE49-F238E27FC236}">
                <a16:creationId xmlns:a16="http://schemas.microsoft.com/office/drawing/2014/main" id="{05F586BF-CC1D-FD85-68A1-354BA8C1D20E}"/>
              </a:ext>
            </a:extLst>
          </p:cNvPr>
          <p:cNvSpPr>
            <a:spLocks noGrp="1"/>
          </p:cNvSpPr>
          <p:nvPr>
            <p:ph idx="1"/>
          </p:nvPr>
        </p:nvSpPr>
        <p:spPr/>
        <p:txBody>
          <a:bodyPr vert="horz" lIns="91440" tIns="45720" rIns="91440" bIns="45720" rtlCol="0" anchor="t">
            <a:normAutofit lnSpcReduction="10000"/>
          </a:bodyPr>
          <a:lstStyle/>
          <a:p>
            <a:pPr marL="0" indent="0">
              <a:buNone/>
            </a:pPr>
            <a:r>
              <a:rPr lang="en-US" b="1">
                <a:solidFill>
                  <a:srgbClr val="141414"/>
                </a:solidFill>
                <a:latin typeface="Calibri"/>
                <a:ea typeface="Calibri"/>
                <a:cs typeface="Calibri"/>
              </a:rPr>
              <a:t>We all know how important it is to get news and information from trusted websites and accounts. But what is a reliable source? How can you tell which ones are genuine and which ones are not?</a:t>
            </a:r>
            <a:endParaRPr lang="en-US">
              <a:latin typeface="Calibri"/>
              <a:ea typeface="Calibri"/>
              <a:cs typeface="Calibri"/>
            </a:endParaRPr>
          </a:p>
          <a:p>
            <a:pPr>
              <a:buNone/>
            </a:pPr>
            <a:r>
              <a:rPr lang="en-US" b="1">
                <a:solidFill>
                  <a:srgbClr val="141414"/>
                </a:solidFill>
                <a:latin typeface="Calibri"/>
                <a:ea typeface="Calibri"/>
                <a:cs typeface="Calibri"/>
              </a:rPr>
              <a:t>The 3 key checks to tell if a source is reliable</a:t>
            </a:r>
            <a:endParaRPr lang="en-US">
              <a:latin typeface="Calibri"/>
              <a:ea typeface="Calibri"/>
              <a:cs typeface="Calibri"/>
            </a:endParaRPr>
          </a:p>
          <a:p>
            <a:pPr>
              <a:buNone/>
            </a:pPr>
            <a:r>
              <a:rPr lang="en-US" sz="1200" b="1">
                <a:solidFill>
                  <a:srgbClr val="141414"/>
                </a:solidFill>
                <a:latin typeface="Calibri"/>
                <a:ea typeface="+mn-lt"/>
                <a:cs typeface="+mn-lt"/>
              </a:rPr>
              <a:t>1. Check who made it</a:t>
            </a:r>
            <a:endParaRPr lang="en-US">
              <a:latin typeface="Calibri"/>
              <a:ea typeface="Calibri"/>
              <a:cs typeface="Calibri"/>
            </a:endParaRPr>
          </a:p>
          <a:p>
            <a:pPr>
              <a:buNone/>
            </a:pPr>
            <a:r>
              <a:rPr lang="en-US" sz="1200">
                <a:solidFill>
                  <a:srgbClr val="141414"/>
                </a:solidFill>
                <a:latin typeface="Calibri"/>
                <a:ea typeface="+mn-lt"/>
                <a:cs typeface="+mn-lt"/>
              </a:rPr>
              <a:t>Some sources are more reliable than others – make sure you’re getting news from journalists and official news sites, rather than just social media. Journalists are held to account for what they report and any story in a news outlet will have gone through checks and an editor. So have a look at what they’ve previously written and if their news seems accurate and unbiased – that they just report on the facts, rather than giving an opinion.</a:t>
            </a:r>
            <a:endParaRPr lang="en-US">
              <a:latin typeface="Calibri"/>
              <a:ea typeface="Calibri"/>
              <a:cs typeface="Calibri"/>
            </a:endParaRPr>
          </a:p>
          <a:p>
            <a:pPr>
              <a:buNone/>
            </a:pPr>
            <a:r>
              <a:rPr lang="en-US" sz="1200" b="1">
                <a:solidFill>
                  <a:srgbClr val="141414"/>
                </a:solidFill>
                <a:latin typeface="Calibri"/>
                <a:ea typeface="+mn-lt"/>
                <a:cs typeface="+mn-lt"/>
              </a:rPr>
              <a:t>2. Check multiple sources</a:t>
            </a:r>
            <a:endParaRPr lang="en-US">
              <a:latin typeface="Calibri"/>
              <a:ea typeface="Calibri"/>
              <a:cs typeface="Calibri"/>
            </a:endParaRPr>
          </a:p>
          <a:p>
            <a:pPr>
              <a:buNone/>
            </a:pPr>
            <a:r>
              <a:rPr lang="en-US" sz="1200">
                <a:solidFill>
                  <a:srgbClr val="141414"/>
                </a:solidFill>
                <a:latin typeface="Calibri"/>
                <a:ea typeface="+mn-lt"/>
                <a:cs typeface="+mn-lt"/>
              </a:rPr>
              <a:t>If the same information can be found on other websites or accounts, it might suggest that what the source is saying has been verified by other people too.</a:t>
            </a:r>
            <a:endParaRPr lang="en-US">
              <a:latin typeface="Calibri"/>
              <a:ea typeface="Calibri"/>
              <a:cs typeface="Calibri"/>
            </a:endParaRPr>
          </a:p>
          <a:p>
            <a:pPr>
              <a:buNone/>
            </a:pPr>
            <a:r>
              <a:rPr lang="en-US" sz="1200">
                <a:solidFill>
                  <a:srgbClr val="141414"/>
                </a:solidFill>
                <a:latin typeface="Calibri"/>
                <a:ea typeface="+mn-lt"/>
                <a:cs typeface="+mn-lt"/>
              </a:rPr>
              <a:t>Checking multiple sources is a great way to make sure that a person can be trusted, as it shows that other reporters have come to the same conclusion about a news story and that it’s more likely to be true.</a:t>
            </a:r>
            <a:endParaRPr lang="en-US">
              <a:latin typeface="Calibri"/>
              <a:ea typeface="Calibri"/>
              <a:cs typeface="Calibri"/>
            </a:endParaRPr>
          </a:p>
          <a:p>
            <a:pPr>
              <a:buNone/>
            </a:pPr>
            <a:r>
              <a:rPr lang="en-US" sz="1200" b="1">
                <a:solidFill>
                  <a:srgbClr val="141414"/>
                </a:solidFill>
                <a:latin typeface="Calibri"/>
                <a:ea typeface="+mn-lt"/>
                <a:cs typeface="+mn-lt"/>
              </a:rPr>
              <a:t>3. Check for reliable evidence</a:t>
            </a:r>
            <a:endParaRPr lang="en-US">
              <a:latin typeface="Calibri"/>
              <a:ea typeface="Calibri"/>
              <a:cs typeface="Calibri"/>
            </a:endParaRPr>
          </a:p>
          <a:p>
            <a:pPr>
              <a:buNone/>
            </a:pPr>
            <a:r>
              <a:rPr lang="en-US" sz="1200">
                <a:solidFill>
                  <a:srgbClr val="141414"/>
                </a:solidFill>
                <a:latin typeface="Calibri"/>
                <a:ea typeface="+mn-lt"/>
                <a:cs typeface="+mn-lt"/>
              </a:rPr>
              <a:t>Have a look to see if the writer, journalist or even social media source is backing up their story with trustworthy evidence. It’s always a good sign if you can find where the news has come from and clearly see the facts behind the piece.</a:t>
            </a:r>
            <a:endParaRPr lang="en-US">
              <a:latin typeface="Calibri"/>
              <a:ea typeface="Calibri"/>
              <a:cs typeface="Calibri"/>
            </a:endParaRPr>
          </a:p>
          <a:p>
            <a:pPr>
              <a:buNone/>
            </a:pPr>
            <a:r>
              <a:rPr lang="en-US" sz="1200">
                <a:solidFill>
                  <a:srgbClr val="141414"/>
                </a:solidFill>
                <a:latin typeface="Calibri"/>
                <a:ea typeface="+mn-lt"/>
                <a:cs typeface="+mn-lt"/>
              </a:rPr>
              <a:t>It’s also good to ask yourself if what the source is saying sounds believable. If it appears a bit out of this world or too good to be true, then the chances are that it might well be.</a:t>
            </a:r>
            <a:endParaRPr lang="en-US">
              <a:latin typeface="Calibri"/>
              <a:ea typeface="Calibri"/>
              <a:cs typeface="Calibri"/>
            </a:endParaRPr>
          </a:p>
          <a:p>
            <a:pPr marL="0" indent="0">
              <a:buNone/>
            </a:pPr>
            <a:endParaRPr lang="en-US">
              <a:latin typeface="Calibri"/>
              <a:ea typeface="Calibri"/>
              <a:cs typeface="Arial"/>
            </a:endParaRPr>
          </a:p>
        </p:txBody>
      </p:sp>
    </p:spTree>
    <p:extLst>
      <p:ext uri="{BB962C8B-B14F-4D97-AF65-F5344CB8AC3E}">
        <p14:creationId xmlns:p14="http://schemas.microsoft.com/office/powerpoint/2010/main" val="3318498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Torn Book Pages Wallpaper">
            <a:extLst>
              <a:ext uri="{FF2B5EF4-FFF2-40B4-BE49-F238E27FC236}">
                <a16:creationId xmlns:a16="http://schemas.microsoft.com/office/drawing/2014/main" id="{D73896CC-AFFE-DE6C-0E8F-F579AC67F5CD}"/>
              </a:ext>
            </a:extLst>
          </p:cNvPr>
          <p:cNvPicPr>
            <a:picLocks noChangeAspect="1"/>
          </p:cNvPicPr>
          <p:nvPr/>
        </p:nvPicPr>
        <p:blipFill rotWithShape="1">
          <a:blip r:embed="rId2"/>
          <a:srcRect t="7057" r="12514" b="658"/>
          <a:stretch/>
        </p:blipFill>
        <p:spPr>
          <a:xfrm>
            <a:off x="4501341" y="159488"/>
            <a:ext cx="8050304" cy="6368902"/>
          </a:xfrm>
          <a:prstGeom prst="rect">
            <a:avLst/>
          </a:prstGeom>
        </p:spPr>
      </p:pic>
      <p:sp>
        <p:nvSpPr>
          <p:cNvPr id="2" name="Title 1">
            <a:extLst>
              <a:ext uri="{FF2B5EF4-FFF2-40B4-BE49-F238E27FC236}">
                <a16:creationId xmlns:a16="http://schemas.microsoft.com/office/drawing/2014/main" id="{4B9FC66E-72C6-A7F5-115E-FE5147434675}"/>
              </a:ext>
            </a:extLst>
          </p:cNvPr>
          <p:cNvSpPr>
            <a:spLocks noGrp="1"/>
          </p:cNvSpPr>
          <p:nvPr>
            <p:ph type="title"/>
          </p:nvPr>
        </p:nvSpPr>
        <p:spPr>
          <a:xfrm>
            <a:off x="233432" y="1483870"/>
            <a:ext cx="4023360" cy="3204134"/>
          </a:xfrm>
        </p:spPr>
        <p:txBody>
          <a:bodyPr vert="horz" lIns="91440" tIns="45720" rIns="91440" bIns="45720" rtlCol="0" anchor="b">
            <a:normAutofit/>
          </a:bodyPr>
          <a:lstStyle/>
          <a:p>
            <a:r>
              <a:rPr lang="en-US" sz="3000" dirty="0"/>
              <a:t>Sometimes when you are completing additional research (as we discussed last week), you can find an overwhelming amount </a:t>
            </a:r>
            <a:r>
              <a:rPr lang="en-US" sz="3000" dirty="0">
                <a:solidFill>
                  <a:schemeClr val="bg1"/>
                </a:solidFill>
              </a:rPr>
              <a:t>of information....</a:t>
            </a:r>
          </a:p>
        </p:txBody>
      </p:sp>
    </p:spTree>
    <p:extLst>
      <p:ext uri="{BB962C8B-B14F-4D97-AF65-F5344CB8AC3E}">
        <p14:creationId xmlns:p14="http://schemas.microsoft.com/office/powerpoint/2010/main" val="2031760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E9F29-711C-FB36-2885-70FD0AA43022}"/>
              </a:ext>
            </a:extLst>
          </p:cNvPr>
          <p:cNvSpPr>
            <a:spLocks noGrp="1"/>
          </p:cNvSpPr>
          <p:nvPr>
            <p:ph type="title"/>
          </p:nvPr>
        </p:nvSpPr>
        <p:spPr/>
        <p:txBody>
          <a:bodyPr>
            <a:normAutofit/>
          </a:bodyPr>
          <a:lstStyle/>
          <a:p>
            <a:r>
              <a:rPr lang="en-US" sz="3200" dirty="0"/>
              <a:t>Using the </a:t>
            </a:r>
            <a:r>
              <a:rPr lang="en-US" sz="3200" b="1" dirty="0"/>
              <a:t>skim</a:t>
            </a:r>
            <a:r>
              <a:rPr lang="en-US" sz="3200" dirty="0"/>
              <a:t> and </a:t>
            </a:r>
            <a:r>
              <a:rPr lang="en-US" sz="3200" b="1" dirty="0"/>
              <a:t>scan</a:t>
            </a:r>
            <a:r>
              <a:rPr lang="en-US" sz="3200" dirty="0"/>
              <a:t> method can be most helpful</a:t>
            </a:r>
          </a:p>
        </p:txBody>
      </p:sp>
      <p:sp>
        <p:nvSpPr>
          <p:cNvPr id="5" name="Content Placeholder 4">
            <a:extLst>
              <a:ext uri="{FF2B5EF4-FFF2-40B4-BE49-F238E27FC236}">
                <a16:creationId xmlns:a16="http://schemas.microsoft.com/office/drawing/2014/main" id="{163AF8C0-AA00-DC4B-B85E-FD5A1AEA986E}"/>
              </a:ext>
            </a:extLst>
          </p:cNvPr>
          <p:cNvSpPr>
            <a:spLocks noGrp="1"/>
          </p:cNvSpPr>
          <p:nvPr>
            <p:ph idx="1"/>
          </p:nvPr>
        </p:nvSpPr>
        <p:spPr/>
        <p:txBody>
          <a:bodyPr vert="horz" lIns="91440" tIns="45720" rIns="91440" bIns="45720" rtlCol="0" anchor="t">
            <a:normAutofit/>
          </a:bodyPr>
          <a:lstStyle/>
          <a:p>
            <a:pPr marL="0" indent="0">
              <a:buNone/>
            </a:pPr>
            <a:r>
              <a:rPr lang="en-US" sz="2000" dirty="0">
                <a:solidFill>
                  <a:srgbClr val="141414"/>
                </a:solidFill>
                <a:ea typeface="+mn-lt"/>
                <a:cs typeface="+mn-lt"/>
              </a:rPr>
              <a:t>Skimming and scanning are two useful reading techniques. They can help you to find information really quickly in a text.</a:t>
            </a:r>
            <a:endParaRPr lang="en-US" sz="2000">
              <a:cs typeface="Arial"/>
            </a:endParaRPr>
          </a:p>
          <a:p>
            <a:pPr marL="0" indent="0">
              <a:buNone/>
            </a:pPr>
            <a:endParaRPr lang="en-US" sz="2000" dirty="0">
              <a:solidFill>
                <a:srgbClr val="141414"/>
              </a:solidFill>
              <a:ea typeface="+mn-lt"/>
              <a:cs typeface="+mn-lt"/>
            </a:endParaRPr>
          </a:p>
          <a:p>
            <a:r>
              <a:rPr lang="en-US" sz="2000" b="1" dirty="0">
                <a:solidFill>
                  <a:srgbClr val="141414"/>
                </a:solidFill>
                <a:ea typeface="+mn-lt"/>
                <a:cs typeface="+mn-lt"/>
              </a:rPr>
              <a:t>Skimming</a:t>
            </a:r>
            <a:r>
              <a:rPr lang="en-US" sz="2000" dirty="0">
                <a:solidFill>
                  <a:srgbClr val="141414"/>
                </a:solidFill>
                <a:ea typeface="+mn-lt"/>
                <a:cs typeface="+mn-lt"/>
              </a:rPr>
              <a:t> is when you look over a text quickly to get the general idea of it. You don't need to read every word - just pick out key words and sentences.</a:t>
            </a:r>
            <a:endParaRPr lang="en-US" sz="2000">
              <a:cs typeface="Arial"/>
            </a:endParaRPr>
          </a:p>
          <a:p>
            <a:r>
              <a:rPr lang="en-US" sz="2000" b="1" dirty="0">
                <a:solidFill>
                  <a:srgbClr val="141414"/>
                </a:solidFill>
                <a:ea typeface="+mn-lt"/>
                <a:cs typeface="+mn-lt"/>
              </a:rPr>
              <a:t>Scanning</a:t>
            </a:r>
            <a:r>
              <a:rPr lang="en-US" sz="2000" dirty="0">
                <a:solidFill>
                  <a:srgbClr val="141414"/>
                </a:solidFill>
                <a:ea typeface="+mn-lt"/>
                <a:cs typeface="+mn-lt"/>
              </a:rPr>
              <a:t> is when you look over a text quickly, line by line, hunting for key words, dates, names and numbers. It's a useful skill to use when you need answers to specific questions.</a:t>
            </a:r>
            <a:endParaRPr lang="en-US" sz="2000" dirty="0"/>
          </a:p>
          <a:p>
            <a:endParaRPr lang="en-US" dirty="0">
              <a:cs typeface="Arial"/>
            </a:endParaRPr>
          </a:p>
        </p:txBody>
      </p:sp>
    </p:spTree>
    <p:extLst>
      <p:ext uri="{BB962C8B-B14F-4D97-AF65-F5344CB8AC3E}">
        <p14:creationId xmlns:p14="http://schemas.microsoft.com/office/powerpoint/2010/main" val="294340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FD6DFC-EBF9-4DBC-9F8C-837984688F0B}"/>
              </a:ext>
            </a:extLst>
          </p:cNvPr>
          <p:cNvSpPr>
            <a:spLocks noGrp="1"/>
          </p:cNvSpPr>
          <p:nvPr>
            <p:ph type="body" sz="quarter" idx="10"/>
          </p:nvPr>
        </p:nvSpPr>
        <p:spPr>
          <a:xfrm>
            <a:off x="299920" y="961327"/>
            <a:ext cx="5984201" cy="3020318"/>
          </a:xfrm>
        </p:spPr>
        <p:txBody>
          <a:bodyPr vert="horz" lIns="0" tIns="0" rIns="0" bIns="0" rtlCol="0" anchor="t">
            <a:noAutofit/>
          </a:bodyPr>
          <a:lstStyle/>
          <a:p>
            <a:pPr algn="ctr"/>
            <a:endParaRPr lang="en-GB" dirty="0"/>
          </a:p>
          <a:p>
            <a:pPr algn="ctr"/>
            <a:endParaRPr lang="en-GB" dirty="0"/>
          </a:p>
          <a:p>
            <a:pPr algn="ctr"/>
            <a:r>
              <a:rPr lang="en-GB" sz="3200" dirty="0"/>
              <a:t>A parent's guide to supporting your child in their use of the Scholar's Guide</a:t>
            </a:r>
          </a:p>
        </p:txBody>
      </p:sp>
    </p:spTree>
    <p:extLst>
      <p:ext uri="{BB962C8B-B14F-4D97-AF65-F5344CB8AC3E}">
        <p14:creationId xmlns:p14="http://schemas.microsoft.com/office/powerpoint/2010/main" val="2205110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0BEAC-E618-5A10-42E1-6E10052FDAB6}"/>
              </a:ext>
            </a:extLst>
          </p:cNvPr>
          <p:cNvSpPr>
            <a:spLocks noGrp="1"/>
          </p:cNvSpPr>
          <p:nvPr>
            <p:ph type="title"/>
          </p:nvPr>
        </p:nvSpPr>
        <p:spPr/>
        <p:txBody>
          <a:bodyPr/>
          <a:lstStyle/>
          <a:p>
            <a:r>
              <a:rPr lang="en-US" dirty="0"/>
              <a:t>Skimming</a:t>
            </a:r>
          </a:p>
        </p:txBody>
      </p:sp>
      <p:sp>
        <p:nvSpPr>
          <p:cNvPr id="3" name="Content Placeholder 2">
            <a:extLst>
              <a:ext uri="{FF2B5EF4-FFF2-40B4-BE49-F238E27FC236}">
                <a16:creationId xmlns:a16="http://schemas.microsoft.com/office/drawing/2014/main" id="{5DD95820-DD9A-750B-1A17-87B824AA3B41}"/>
              </a:ext>
            </a:extLst>
          </p:cNvPr>
          <p:cNvSpPr>
            <a:spLocks noGrp="1"/>
          </p:cNvSpPr>
          <p:nvPr>
            <p:ph idx="1"/>
          </p:nvPr>
        </p:nvSpPr>
        <p:spPr/>
        <p:txBody>
          <a:bodyPr vert="horz" lIns="91440" tIns="45720" rIns="91440" bIns="45720" rtlCol="0" anchor="t">
            <a:normAutofit/>
          </a:bodyPr>
          <a:lstStyle/>
          <a:p>
            <a:pPr marL="0" indent="0">
              <a:buNone/>
            </a:pPr>
            <a:endParaRPr lang="en-US" b="1" dirty="0">
              <a:solidFill>
                <a:srgbClr val="141414"/>
              </a:solidFill>
              <a:latin typeface="inherit"/>
              <a:ea typeface="inherit"/>
              <a:cs typeface="inherit"/>
            </a:endParaRPr>
          </a:p>
          <a:p>
            <a:pPr marL="228600" indent="-228600">
              <a:buFont typeface=""/>
              <a:buChar char="•"/>
            </a:pPr>
            <a:r>
              <a:rPr lang="en-US" dirty="0">
                <a:solidFill>
                  <a:srgbClr val="141414"/>
                </a:solidFill>
                <a:latin typeface="ReithSans"/>
                <a:ea typeface="ReithSans"/>
                <a:cs typeface="ReithSans"/>
              </a:rPr>
              <a:t>Read the first paragraph and last paragraph in full.</a:t>
            </a:r>
          </a:p>
          <a:p>
            <a:pPr>
              <a:buFont typeface=""/>
              <a:buChar char="•"/>
            </a:pPr>
            <a:endParaRPr lang="en-US" dirty="0">
              <a:solidFill>
                <a:srgbClr val="141414"/>
              </a:solidFill>
              <a:latin typeface="ReithSans"/>
              <a:ea typeface="ReithSans"/>
              <a:cs typeface="ReithSans"/>
            </a:endParaRPr>
          </a:p>
          <a:p>
            <a:pPr marL="228600" indent="-228600">
              <a:buFont typeface=""/>
              <a:buChar char="•"/>
            </a:pPr>
            <a:r>
              <a:rPr lang="en-US" dirty="0">
                <a:solidFill>
                  <a:srgbClr val="141414"/>
                </a:solidFill>
                <a:latin typeface="ReithSans"/>
                <a:ea typeface="ReithSans"/>
                <a:cs typeface="ReithSans"/>
              </a:rPr>
              <a:t>Read the opening words and closing words of the paragraphs in between.</a:t>
            </a:r>
          </a:p>
          <a:p>
            <a:pPr>
              <a:buFont typeface=""/>
              <a:buChar char="•"/>
            </a:pPr>
            <a:endParaRPr lang="en-US" dirty="0">
              <a:solidFill>
                <a:srgbClr val="141414"/>
              </a:solidFill>
              <a:latin typeface="ReithSans"/>
              <a:ea typeface="ReithSans"/>
              <a:cs typeface="ReithSans"/>
            </a:endParaRPr>
          </a:p>
          <a:p>
            <a:pPr marL="228600" indent="-228600">
              <a:buFont typeface=""/>
              <a:buChar char="•"/>
            </a:pPr>
            <a:r>
              <a:rPr lang="en-US" dirty="0">
                <a:solidFill>
                  <a:srgbClr val="141414"/>
                </a:solidFill>
                <a:latin typeface="ReithSans"/>
                <a:ea typeface="ReithSans"/>
                <a:cs typeface="ReithSans"/>
              </a:rPr>
              <a:t>Use headings, sub-headings, bullet points or key words</a:t>
            </a:r>
            <a:br>
              <a:rPr lang="en-US" dirty="0">
                <a:latin typeface="ReithSans"/>
                <a:ea typeface="ReithSans"/>
                <a:cs typeface="ReithSans"/>
              </a:rPr>
            </a:br>
            <a:r>
              <a:rPr lang="en-US" dirty="0">
                <a:solidFill>
                  <a:srgbClr val="141414"/>
                </a:solidFill>
                <a:latin typeface="ReithSans"/>
                <a:ea typeface="ReithSans"/>
                <a:cs typeface="ReithSans"/>
              </a:rPr>
              <a:t>(those in bold, italics, capitals or underlined) to guide you.</a:t>
            </a:r>
            <a:endParaRPr lang="en-US" dirty="0"/>
          </a:p>
        </p:txBody>
      </p:sp>
    </p:spTree>
    <p:extLst>
      <p:ext uri="{BB962C8B-B14F-4D97-AF65-F5344CB8AC3E}">
        <p14:creationId xmlns:p14="http://schemas.microsoft.com/office/powerpoint/2010/main" val="132185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6C2F-D5EF-B84D-D31C-48F6A522DF1F}"/>
              </a:ext>
            </a:extLst>
          </p:cNvPr>
          <p:cNvSpPr>
            <a:spLocks noGrp="1"/>
          </p:cNvSpPr>
          <p:nvPr>
            <p:ph type="title"/>
          </p:nvPr>
        </p:nvSpPr>
        <p:spPr/>
        <p:txBody>
          <a:bodyPr/>
          <a:lstStyle/>
          <a:p>
            <a:r>
              <a:rPr lang="en-US" dirty="0"/>
              <a:t>Scanning</a:t>
            </a:r>
          </a:p>
        </p:txBody>
      </p:sp>
      <p:sp>
        <p:nvSpPr>
          <p:cNvPr id="3" name="Content Placeholder 2">
            <a:extLst>
              <a:ext uri="{FF2B5EF4-FFF2-40B4-BE49-F238E27FC236}">
                <a16:creationId xmlns:a16="http://schemas.microsoft.com/office/drawing/2014/main" id="{08C3C549-CFA4-748C-8B92-901DC8C7A723}"/>
              </a:ext>
            </a:extLst>
          </p:cNvPr>
          <p:cNvSpPr>
            <a:spLocks noGrp="1"/>
          </p:cNvSpPr>
          <p:nvPr>
            <p:ph idx="1"/>
          </p:nvPr>
        </p:nvSpPr>
        <p:spPr/>
        <p:txBody>
          <a:bodyPr vert="horz" lIns="91440" tIns="45720" rIns="91440" bIns="45720" rtlCol="0" anchor="t">
            <a:normAutofit/>
          </a:bodyPr>
          <a:lstStyle/>
          <a:p>
            <a:pPr marL="228600" lvl="0" indent="-228600" rtl="0">
              <a:buFont typeface=""/>
              <a:buChar char="•"/>
            </a:pPr>
            <a:r>
              <a:rPr lang="en-US" sz="2400" baseline="0" dirty="0">
                <a:solidFill>
                  <a:srgbClr val="141414"/>
                </a:solidFill>
                <a:latin typeface="ReithSans"/>
                <a:ea typeface="Arial"/>
                <a:cs typeface="Arial"/>
              </a:rPr>
              <a:t>You don't need to read every word. Just look for the information you want.</a:t>
            </a:r>
            <a:r>
              <a:rPr lang="en-US" sz="2400" dirty="0">
                <a:latin typeface="ReithSans"/>
                <a:ea typeface="Arial"/>
                <a:cs typeface="Arial"/>
              </a:rPr>
              <a:t>​</a:t>
            </a:r>
            <a:endParaRPr lang="en-US">
              <a:cs typeface="Arial"/>
            </a:endParaRPr>
          </a:p>
          <a:p>
            <a:pPr>
              <a:buFont typeface=""/>
              <a:buChar char="•"/>
            </a:pPr>
            <a:endParaRPr lang="en-US" dirty="0">
              <a:solidFill>
                <a:srgbClr val="444141"/>
              </a:solidFill>
              <a:latin typeface="ReithSans"/>
              <a:ea typeface="Arial"/>
              <a:cs typeface="Arial"/>
            </a:endParaRPr>
          </a:p>
          <a:p>
            <a:pPr marL="228600" lvl="0" indent="-228600" rtl="0">
              <a:buFont typeface=""/>
              <a:buChar char="•"/>
            </a:pPr>
            <a:r>
              <a:rPr lang="en-US" sz="2400" baseline="0" dirty="0">
                <a:solidFill>
                  <a:srgbClr val="141414"/>
                </a:solidFill>
                <a:latin typeface="ReithSans"/>
                <a:ea typeface="Arial"/>
                <a:cs typeface="Arial"/>
              </a:rPr>
              <a:t>Again, use headings, sub-headings, bullet points or key words to guide you.</a:t>
            </a:r>
            <a:r>
              <a:rPr lang="en-US" sz="2400" dirty="0">
                <a:latin typeface="ReithSans"/>
                <a:ea typeface="Arial"/>
                <a:cs typeface="Arial"/>
              </a:rPr>
              <a:t>​</a:t>
            </a:r>
            <a:endParaRPr lang="en-US">
              <a:cs typeface="Arial"/>
            </a:endParaRPr>
          </a:p>
        </p:txBody>
      </p:sp>
    </p:spTree>
    <p:extLst>
      <p:ext uri="{BB962C8B-B14F-4D97-AF65-F5344CB8AC3E}">
        <p14:creationId xmlns:p14="http://schemas.microsoft.com/office/powerpoint/2010/main" val="4250013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6C2F-D5EF-B84D-D31C-48F6A522DF1F}"/>
              </a:ext>
            </a:extLst>
          </p:cNvPr>
          <p:cNvSpPr>
            <a:spLocks noGrp="1"/>
          </p:cNvSpPr>
          <p:nvPr>
            <p:ph type="title"/>
          </p:nvPr>
        </p:nvSpPr>
        <p:spPr/>
        <p:txBody>
          <a:bodyPr/>
          <a:lstStyle/>
          <a:p>
            <a:r>
              <a:rPr lang="en-US" dirty="0"/>
              <a:t>Dual Coding</a:t>
            </a:r>
          </a:p>
        </p:txBody>
      </p:sp>
      <p:sp>
        <p:nvSpPr>
          <p:cNvPr id="3" name="Content Placeholder 2">
            <a:extLst>
              <a:ext uri="{FF2B5EF4-FFF2-40B4-BE49-F238E27FC236}">
                <a16:creationId xmlns:a16="http://schemas.microsoft.com/office/drawing/2014/main" id="{08C3C549-CFA4-748C-8B92-901DC8C7A723}"/>
              </a:ext>
            </a:extLst>
          </p:cNvPr>
          <p:cNvSpPr>
            <a:spLocks noGrp="1"/>
          </p:cNvSpPr>
          <p:nvPr>
            <p:ph idx="1"/>
          </p:nvPr>
        </p:nvSpPr>
        <p:spPr/>
        <p:txBody>
          <a:bodyPr vert="horz" lIns="91440" tIns="45720" rIns="91440" bIns="45720" rtlCol="0" anchor="t">
            <a:normAutofit/>
          </a:bodyPr>
          <a:lstStyle/>
          <a:p>
            <a:pPr>
              <a:buFont typeface=""/>
              <a:buChar char="•"/>
            </a:pPr>
            <a:r>
              <a:rPr lang="en-US" sz="2800" dirty="0">
                <a:solidFill>
                  <a:srgbClr val="202124"/>
                </a:solidFill>
                <a:ea typeface="+mn-lt"/>
                <a:cs typeface="+mn-lt"/>
              </a:rPr>
              <a:t>Dual Coding theory is </a:t>
            </a:r>
            <a:r>
              <a:rPr lang="en-US" sz="2800" dirty="0">
                <a:solidFill>
                  <a:srgbClr val="040C28"/>
                </a:solidFill>
                <a:ea typeface="+mn-lt"/>
                <a:cs typeface="+mn-lt"/>
              </a:rPr>
              <a:t>the process of blending both words and pictures whilst learning</a:t>
            </a:r>
            <a:r>
              <a:rPr lang="en-US" sz="2800" dirty="0">
                <a:solidFill>
                  <a:srgbClr val="202124"/>
                </a:solidFill>
                <a:ea typeface="+mn-lt"/>
                <a:cs typeface="+mn-lt"/>
              </a:rPr>
              <a:t>.</a:t>
            </a:r>
            <a:endParaRPr lang="en-US" sz="2800">
              <a:solidFill>
                <a:srgbClr val="444141"/>
              </a:solidFill>
              <a:latin typeface="ReithSans"/>
              <a:ea typeface="+mn-lt"/>
              <a:cs typeface="+mn-lt"/>
            </a:endParaRPr>
          </a:p>
          <a:p>
            <a:pPr>
              <a:buFont typeface=""/>
              <a:buChar char="•"/>
            </a:pPr>
            <a:endParaRPr lang="en-US" sz="2800" dirty="0">
              <a:solidFill>
                <a:srgbClr val="202124"/>
              </a:solidFill>
              <a:ea typeface="+mn-lt"/>
              <a:cs typeface="+mn-lt"/>
            </a:endParaRPr>
          </a:p>
          <a:p>
            <a:pPr>
              <a:buFont typeface=""/>
              <a:buChar char="•"/>
            </a:pPr>
            <a:r>
              <a:rPr lang="en-US" sz="2800" dirty="0">
                <a:solidFill>
                  <a:srgbClr val="202124"/>
                </a:solidFill>
                <a:ea typeface="+mn-lt"/>
                <a:cs typeface="+mn-lt"/>
              </a:rPr>
              <a:t> When we use two information formats whilst studying, it allows us to have two different ways of retaining that information for exams or in later life.</a:t>
            </a:r>
          </a:p>
          <a:p>
            <a:pPr>
              <a:buFont typeface=""/>
              <a:buChar char="•"/>
            </a:pPr>
            <a:endParaRPr lang="en-US" sz="2800" dirty="0">
              <a:solidFill>
                <a:srgbClr val="202124"/>
              </a:solidFill>
              <a:latin typeface="Arial"/>
              <a:cs typeface="Arial"/>
            </a:endParaRPr>
          </a:p>
          <a:p>
            <a:pPr marL="0" indent="0">
              <a:buNone/>
            </a:pPr>
            <a:r>
              <a:rPr lang="en-US" sz="2800" dirty="0">
                <a:solidFill>
                  <a:srgbClr val="202124"/>
                </a:solidFill>
                <a:ea typeface="+mn-lt"/>
                <a:cs typeface="+mn-lt"/>
                <a:hlinkClick r:id="rId2"/>
              </a:rPr>
              <a:t>Revision Strategies #8 - Dual coding (youtube.com)</a:t>
            </a:r>
            <a:endParaRPr lang="en-US"/>
          </a:p>
        </p:txBody>
      </p:sp>
    </p:spTree>
    <p:extLst>
      <p:ext uri="{BB962C8B-B14F-4D97-AF65-F5344CB8AC3E}">
        <p14:creationId xmlns:p14="http://schemas.microsoft.com/office/powerpoint/2010/main" val="1187113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3D175-4DD6-B91E-A9B0-C27AD42708AE}"/>
              </a:ext>
            </a:extLst>
          </p:cNvPr>
          <p:cNvSpPr>
            <a:spLocks noGrp="1"/>
          </p:cNvSpPr>
          <p:nvPr>
            <p:ph type="title"/>
          </p:nvPr>
        </p:nvSpPr>
        <p:spPr/>
        <p:txBody>
          <a:bodyPr/>
          <a:lstStyle/>
          <a:p>
            <a:r>
              <a:rPr lang="en-GB" dirty="0"/>
              <a:t>Additional strategies (not yet covered but worth a mention!)</a:t>
            </a:r>
          </a:p>
        </p:txBody>
      </p:sp>
      <p:sp>
        <p:nvSpPr>
          <p:cNvPr id="3" name="Content Placeholder 2">
            <a:extLst>
              <a:ext uri="{FF2B5EF4-FFF2-40B4-BE49-F238E27FC236}">
                <a16:creationId xmlns:a16="http://schemas.microsoft.com/office/drawing/2014/main" id="{EA94D120-7CDA-7950-EF1F-56D66ED5AD55}"/>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205575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532E-D091-B149-1FE2-AE7CC8EB460A}"/>
              </a:ext>
            </a:extLst>
          </p:cNvPr>
          <p:cNvSpPr>
            <a:spLocks noGrp="1"/>
          </p:cNvSpPr>
          <p:nvPr>
            <p:ph type="title"/>
          </p:nvPr>
        </p:nvSpPr>
        <p:spPr/>
        <p:txBody>
          <a:bodyPr/>
          <a:lstStyle/>
          <a:p>
            <a:r>
              <a:rPr lang="en-GB" dirty="0"/>
              <a:t>Mind Mapping</a:t>
            </a:r>
          </a:p>
        </p:txBody>
      </p:sp>
      <p:sp>
        <p:nvSpPr>
          <p:cNvPr id="3" name="Content Placeholder 2">
            <a:extLst>
              <a:ext uri="{FF2B5EF4-FFF2-40B4-BE49-F238E27FC236}">
                <a16:creationId xmlns:a16="http://schemas.microsoft.com/office/drawing/2014/main" id="{FF150C48-70F4-47FF-D8E6-41C6CEB58192}"/>
              </a:ext>
            </a:extLst>
          </p:cNvPr>
          <p:cNvSpPr>
            <a:spLocks noGrp="1"/>
          </p:cNvSpPr>
          <p:nvPr>
            <p:ph idx="1"/>
          </p:nvPr>
        </p:nvSpPr>
        <p:spPr/>
        <p:txBody>
          <a:bodyPr/>
          <a:lstStyle/>
          <a:p>
            <a:pPr marL="0" marR="156845" indent="0">
              <a:spcBef>
                <a:spcPts val="965"/>
              </a:spcBef>
              <a:spcAft>
                <a:spcPts val="0"/>
              </a:spcAft>
              <a:buNone/>
            </a:pPr>
            <a:r>
              <a:rPr lang="en-US" sz="1800" spc="-15" dirty="0">
                <a:effectLst/>
                <a:latin typeface="Arial" panose="020B0604020202020204" pitchFamily="34" charset="0"/>
                <a:ea typeface="Arial" panose="020B0604020202020204" pitchFamily="34" charset="0"/>
                <a:cs typeface="Times New Roman" panose="02020603050405020304" pitchFamily="18" charset="0"/>
              </a:rPr>
              <a:t>Try</a:t>
            </a:r>
            <a:r>
              <a:rPr lang="en-US" sz="1800" spc="-2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making</a:t>
            </a:r>
            <a:r>
              <a:rPr lang="en-US" sz="1800" spc="-5" dirty="0">
                <a:effectLst/>
                <a:latin typeface="Arial" panose="020B0604020202020204" pitchFamily="34" charset="0"/>
                <a:ea typeface="Arial" panose="020B0604020202020204" pitchFamily="34" charset="0"/>
                <a:cs typeface="Times New Roman" panose="02020603050405020304" pitchFamily="18" charset="0"/>
              </a:rPr>
              <a:t> mind</a:t>
            </a:r>
            <a:r>
              <a:rPr lang="en-US" sz="1800" dirty="0">
                <a:effectLst/>
                <a:latin typeface="Arial" panose="020B0604020202020204" pitchFamily="34" charset="0"/>
                <a:ea typeface="Arial" panose="020B0604020202020204" pitchFamily="34" charset="0"/>
                <a:cs typeface="Times New Roman" panose="02020603050405020304" pitchFamily="18" charset="0"/>
              </a:rPr>
              <a:t> maps</a:t>
            </a:r>
            <a:r>
              <a:rPr lang="en-US" sz="180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rather </a:t>
            </a:r>
            <a:r>
              <a:rPr lang="en-US" sz="1800" spc="-10" dirty="0">
                <a:effectLst/>
                <a:latin typeface="Arial" panose="020B0604020202020204" pitchFamily="34" charset="0"/>
                <a:ea typeface="Arial" panose="020B0604020202020204" pitchFamily="34" charset="0"/>
                <a:cs typeface="Times New Roman" panose="02020603050405020304" pitchFamily="18" charset="0"/>
              </a:rPr>
              <a:t>than</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normal</a:t>
            </a:r>
            <a:r>
              <a:rPr lang="en-US" sz="180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notes.</a:t>
            </a:r>
            <a:r>
              <a:rPr lang="en-US" sz="1800" spc="-7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A</a:t>
            </a:r>
            <a:r>
              <a:rPr lang="en-US" sz="1800" spc="-7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mind</a:t>
            </a:r>
            <a:r>
              <a:rPr lang="en-US" sz="1800" dirty="0">
                <a:effectLst/>
                <a:latin typeface="Arial" panose="020B0604020202020204" pitchFamily="34" charset="0"/>
                <a:ea typeface="Arial" panose="020B0604020202020204" pitchFamily="34" charset="0"/>
                <a:cs typeface="Times New Roman" panose="02020603050405020304" pitchFamily="18" charset="0"/>
              </a:rPr>
              <a:t> map</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makes</a:t>
            </a:r>
            <a:r>
              <a:rPr lang="en-US" sz="180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the</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best</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use</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of</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your</a:t>
            </a:r>
            <a:r>
              <a:rPr lang="en-US" sz="1800" spc="-15" dirty="0">
                <a:effectLst/>
                <a:latin typeface="Arial" panose="020B0604020202020204" pitchFamily="34" charset="0"/>
                <a:ea typeface="Arial" panose="020B0604020202020204" pitchFamily="34" charset="0"/>
                <a:cs typeface="Times New Roman" panose="02020603050405020304" pitchFamily="18" charset="0"/>
              </a:rPr>
              <a:t> memory,</a:t>
            </a:r>
            <a:r>
              <a:rPr lang="en-US" sz="1800" spc="29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allowing</a:t>
            </a:r>
            <a:r>
              <a:rPr lang="en-US" sz="1800" spc="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you</a:t>
            </a:r>
            <a:r>
              <a:rPr lang="en-US" sz="1800" dirty="0">
                <a:effectLst/>
                <a:latin typeface="Arial" panose="020B0604020202020204" pitchFamily="34" charset="0"/>
                <a:ea typeface="Arial" panose="020B0604020202020204" pitchFamily="34" charset="0"/>
                <a:cs typeface="Times New Roman" panose="02020603050405020304" pitchFamily="18" charset="0"/>
              </a:rPr>
              <a:t> to </a:t>
            </a:r>
            <a:r>
              <a:rPr lang="en-US" sz="1800" spc="-5" dirty="0">
                <a:effectLst/>
                <a:latin typeface="Arial" panose="020B0604020202020204" pitchFamily="34" charset="0"/>
                <a:ea typeface="Arial" panose="020B0604020202020204" pitchFamily="34" charset="0"/>
                <a:cs typeface="Times New Roman" panose="02020603050405020304" pitchFamily="18" charset="0"/>
              </a:rPr>
              <a:t>put</a:t>
            </a:r>
            <a:r>
              <a:rPr lang="en-US" sz="1800" dirty="0">
                <a:effectLst/>
                <a:latin typeface="Arial" panose="020B0604020202020204" pitchFamily="34" charset="0"/>
                <a:ea typeface="Arial" panose="020B0604020202020204" pitchFamily="34" charset="0"/>
                <a:cs typeface="Times New Roman" panose="02020603050405020304" pitchFamily="18" charset="0"/>
              </a:rPr>
              <a:t> a </a:t>
            </a:r>
            <a:r>
              <a:rPr lang="en-US" sz="1800" spc="-10" dirty="0">
                <a:effectLst/>
                <a:latin typeface="Arial" panose="020B0604020202020204" pitchFamily="34" charset="0"/>
                <a:ea typeface="Arial" panose="020B0604020202020204" pitchFamily="34" charset="0"/>
                <a:cs typeface="Times New Roman" panose="02020603050405020304" pitchFamily="18" charset="0"/>
              </a:rPr>
              <a:t>lot</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of</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information</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onto one</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sheet</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of</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spc="-15" dirty="0">
                <a:effectLst/>
                <a:latin typeface="Arial" panose="020B0604020202020204" pitchFamily="34" charset="0"/>
                <a:ea typeface="Arial" panose="020B0604020202020204" pitchFamily="34" charset="0"/>
                <a:cs typeface="Times New Roman" panose="02020603050405020304" pitchFamily="18" charset="0"/>
              </a:rPr>
              <a:t>paper.</a:t>
            </a:r>
          </a:p>
          <a:p>
            <a:pPr marL="0" indent="0">
              <a:buNone/>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r>
              <a:rPr lang="en-US" sz="1800" dirty="0">
                <a:effectLst/>
                <a:latin typeface="Arial" panose="020B0604020202020204" pitchFamily="34" charset="0"/>
                <a:ea typeface="Arial" panose="020B0604020202020204" pitchFamily="34" charset="0"/>
                <a:cs typeface="Times New Roman" panose="02020603050405020304" pitchFamily="18" charset="0"/>
              </a:rPr>
              <a:t>To</a:t>
            </a:r>
            <a:r>
              <a:rPr lang="en-US" sz="180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create</a:t>
            </a:r>
            <a:r>
              <a:rPr lang="en-US" sz="1800" dirty="0">
                <a:effectLst/>
                <a:latin typeface="Arial" panose="020B0604020202020204" pitchFamily="34" charset="0"/>
                <a:ea typeface="Arial" panose="020B0604020202020204" pitchFamily="34" charset="0"/>
                <a:cs typeface="Times New Roman" panose="02020603050405020304" pitchFamily="18" charset="0"/>
              </a:rPr>
              <a:t> a</a:t>
            </a:r>
            <a:r>
              <a:rPr lang="en-US" sz="180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mind</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map:</a:t>
            </a:r>
            <a:endParaRPr lang="en-GB" sz="1800" dirty="0">
              <a:latin typeface="Arial" panose="020B0604020202020204" pitchFamily="34" charset="0"/>
              <a:ea typeface="Arial" panose="020B0604020202020204" pitchFamily="34" charset="0"/>
              <a:cs typeface="Times New Roman" panose="02020603050405020304" pitchFamily="18" charset="0"/>
            </a:endParaRPr>
          </a:p>
          <a:p>
            <a:pPr marL="0" indent="0">
              <a:buNone/>
            </a:pP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Place your page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in</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landscape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position</a:t>
            </a:r>
            <a:endParaRPr lang="en-GB" sz="1800" spc="-5" dirty="0">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In</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the </a:t>
            </a:r>
            <a:r>
              <a:rPr lang="en-US" sz="1800" spc="-5" dirty="0" err="1">
                <a:effectLst/>
                <a:latin typeface="Arial" panose="020B0604020202020204" pitchFamily="34" charset="0"/>
                <a:ea typeface="Times New Roman" panose="02020603050405020304" pitchFamily="18" charset="0"/>
                <a:cs typeface="Times New Roman" panose="02020603050405020304" pitchFamily="18" charset="0"/>
              </a:rPr>
              <a:t>centre</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words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or</a:t>
            </a:r>
            <a:r>
              <a:rPr lang="en-US" sz="1800" spc="-2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an</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image</a:t>
            </a:r>
            <a:r>
              <a:rPr lang="en-US" sz="1800" spc="1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which stands</a:t>
            </a:r>
            <a:r>
              <a:rPr lang="en-US" sz="1800" spc="-1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for</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the whole topic</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ts val="1380"/>
              </a:lnSpc>
              <a:buSzPts val="1200"/>
              <a:buNone/>
              <a:tabLst>
                <a:tab pos="423545" algn="l"/>
              </a:tabLst>
            </a:pP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Between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5</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and</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9</a:t>
            </a:r>
            <a:r>
              <a:rPr lang="en-US" sz="1800" spc="-2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factors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on</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mind</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map</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to</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create</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good</a:t>
            </a:r>
            <a:r>
              <a:rPr lang="en-US" sz="1800" spc="2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mind</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map</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ts val="1380"/>
              </a:lnSpc>
              <a:buSzPts val="1200"/>
              <a:buNone/>
              <a:tabLst>
                <a:tab pos="423545"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Only</a:t>
            </a:r>
            <a:r>
              <a:rPr lang="en-US" sz="1800" spc="-4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use</a:t>
            </a:r>
            <a:r>
              <a:rPr lang="en-US" sz="1800" spc="-1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keywords.</a:t>
            </a:r>
            <a:r>
              <a:rPr lang="en-US" sz="1800" spc="27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WRITE</a:t>
            </a:r>
            <a:r>
              <a:rPr lang="en-US" sz="1800" spc="-2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IN</a:t>
            </a:r>
            <a:r>
              <a:rPr lang="en-US" sz="1800" spc="-2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CAPITAL</a:t>
            </a:r>
            <a:r>
              <a:rPr lang="en-US" sz="1800" spc="-1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LETTERS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ts val="1380"/>
              </a:lnSpc>
              <a:buSzPts val="1200"/>
              <a:buNone/>
              <a:tabLst>
                <a:tab pos="423545" algn="l"/>
              </a:tabLst>
            </a:pP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Write on top</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of the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lines</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and</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make</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your</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words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fit</a:t>
            </a:r>
            <a:r>
              <a:rPr lang="en-US" sz="1800" spc="-2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the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exact length</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of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line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ts val="1380"/>
              </a:lnSpc>
              <a:buSzPts val="1200"/>
              <a:buNone/>
              <a:tabLst>
                <a:tab pos="423545" algn="l"/>
              </a:tabLst>
            </a:pP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Spread your</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branches</a:t>
            </a:r>
            <a:r>
              <a:rPr lang="en-US" sz="1800" spc="-1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around the</a:t>
            </a:r>
            <a:r>
              <a:rPr lang="en-US" sz="1800" spc="-1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map</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a:t>
            </a:r>
            <a:r>
              <a:rPr lang="en-US" sz="1800" spc="-10" dirty="0">
                <a:effectLst/>
                <a:latin typeface="Arial" panose="020B0604020202020204" pitchFamily="34" charset="0"/>
                <a:ea typeface="Times New Roman" panose="02020603050405020304" pitchFamily="18" charset="0"/>
                <a:cs typeface="Arial" panose="020B0604020202020204" pitchFamily="34" charset="0"/>
              </a:rPr>
              <a:t> </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make them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an</a:t>
            </a:r>
            <a:r>
              <a:rPr lang="en-US" sz="1800" spc="-1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ORGANIC</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shape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ts val="1385"/>
              </a:lnSpc>
              <a:buSzPts val="1200"/>
              <a:buNone/>
              <a:tabLst>
                <a:tab pos="423545"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If</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you</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can use dual coding.</a:t>
            </a:r>
            <a:r>
              <a:rPr lang="en-US" sz="1800" spc="32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This helps</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to</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use</a:t>
            </a:r>
            <a:r>
              <a:rPr lang="en-US" sz="1800" spc="-2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both</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sides</a:t>
            </a:r>
            <a:r>
              <a:rPr lang="en-US" sz="1800" spc="-2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of</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the</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brain.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800" dirty="0">
                <a:effectLst/>
                <a:latin typeface="Arial" panose="020B0604020202020204" pitchFamily="34" charset="0"/>
                <a:ea typeface="Arial" panose="020B060402020202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156845" indent="0">
              <a:spcBef>
                <a:spcPts val="965"/>
              </a:spcBef>
              <a:spcAft>
                <a:spcPts val="0"/>
              </a:spcAft>
              <a:buNone/>
            </a:pP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endParaRPr lang="en-GB" dirty="0"/>
          </a:p>
        </p:txBody>
      </p:sp>
      <p:pic>
        <p:nvPicPr>
          <p:cNvPr id="4" name="image3.png">
            <a:extLst>
              <a:ext uri="{FF2B5EF4-FFF2-40B4-BE49-F238E27FC236}">
                <a16:creationId xmlns:a16="http://schemas.microsoft.com/office/drawing/2014/main" id="{666C6526-3A3C-F895-92ED-A1BB5DA8271E}"/>
              </a:ext>
            </a:extLst>
          </p:cNvPr>
          <p:cNvPicPr>
            <a:picLocks noChangeAspect="1"/>
          </p:cNvPicPr>
          <p:nvPr/>
        </p:nvPicPr>
        <p:blipFill>
          <a:blip r:embed="rId2" cstate="print"/>
          <a:stretch>
            <a:fillRect/>
          </a:stretch>
        </p:blipFill>
        <p:spPr>
          <a:xfrm>
            <a:off x="8540850" y="2362237"/>
            <a:ext cx="3018616" cy="2133526"/>
          </a:xfrm>
          <a:prstGeom prst="rect">
            <a:avLst/>
          </a:prstGeom>
        </p:spPr>
      </p:pic>
    </p:spTree>
    <p:extLst>
      <p:ext uri="{BB962C8B-B14F-4D97-AF65-F5344CB8AC3E}">
        <p14:creationId xmlns:p14="http://schemas.microsoft.com/office/powerpoint/2010/main" val="715651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E6B13-3C03-2F6C-005C-9FBAF541D5A9}"/>
              </a:ext>
            </a:extLst>
          </p:cNvPr>
          <p:cNvSpPr>
            <a:spLocks noGrp="1"/>
          </p:cNvSpPr>
          <p:nvPr>
            <p:ph type="title"/>
          </p:nvPr>
        </p:nvSpPr>
        <p:spPr/>
        <p:txBody>
          <a:bodyPr/>
          <a:lstStyle/>
          <a:p>
            <a:r>
              <a:rPr lang="en-GB" dirty="0"/>
              <a:t>Split lists</a:t>
            </a:r>
          </a:p>
        </p:txBody>
      </p:sp>
      <p:sp>
        <p:nvSpPr>
          <p:cNvPr id="3" name="Content Placeholder 2">
            <a:extLst>
              <a:ext uri="{FF2B5EF4-FFF2-40B4-BE49-F238E27FC236}">
                <a16:creationId xmlns:a16="http://schemas.microsoft.com/office/drawing/2014/main" id="{AC468B73-84CD-CA05-950D-4C0217CEA063}"/>
              </a:ext>
            </a:extLst>
          </p:cNvPr>
          <p:cNvSpPr>
            <a:spLocks noGrp="1"/>
          </p:cNvSpPr>
          <p:nvPr>
            <p:ph idx="1"/>
          </p:nvPr>
        </p:nvSpPr>
        <p:spPr/>
        <p:txBody>
          <a:bodyPr/>
          <a:lstStyle/>
          <a:p>
            <a:pPr marL="0" indent="0">
              <a:spcBef>
                <a:spcPts val="965"/>
              </a:spcBef>
              <a:spcAft>
                <a:spcPts val="0"/>
              </a:spcAft>
              <a:buNone/>
            </a:pPr>
            <a:r>
              <a:rPr lang="en-US" sz="1800" spc="-5" dirty="0">
                <a:effectLst/>
                <a:latin typeface="Arial" panose="020B0604020202020204" pitchFamily="34" charset="0"/>
                <a:ea typeface="Arial" panose="020B0604020202020204" pitchFamily="34" charset="0"/>
                <a:cs typeface="Times New Roman" panose="02020603050405020304" pitchFamily="18" charset="0"/>
              </a:rPr>
              <a:t>These</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can</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be</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used</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to</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show</a:t>
            </a:r>
            <a:r>
              <a:rPr lang="en-US" sz="180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the </a:t>
            </a:r>
            <a:r>
              <a:rPr lang="en-US" sz="1800" spc="-5" dirty="0">
                <a:effectLst/>
                <a:latin typeface="Arial" panose="020B0604020202020204" pitchFamily="34" charset="0"/>
                <a:ea typeface="Arial" panose="020B0604020202020204" pitchFamily="34" charset="0"/>
                <a:cs typeface="Times New Roman" panose="02020603050405020304" pitchFamily="18" charset="0"/>
              </a:rPr>
              <a:t>two</a:t>
            </a:r>
            <a:r>
              <a:rPr lang="en-US" sz="1800" dirty="0">
                <a:effectLst/>
                <a:latin typeface="Arial" panose="020B0604020202020204" pitchFamily="34" charset="0"/>
                <a:ea typeface="Arial" panose="020B0604020202020204" pitchFamily="34" charset="0"/>
                <a:cs typeface="Times New Roman" panose="02020603050405020304" pitchFamily="18" charset="0"/>
              </a:rPr>
              <a:t> sides </a:t>
            </a:r>
            <a:r>
              <a:rPr lang="en-US" sz="1800" spc="-5" dirty="0">
                <a:effectLst/>
                <a:latin typeface="Arial" panose="020B0604020202020204" pitchFamily="34" charset="0"/>
                <a:ea typeface="Arial" panose="020B0604020202020204" pitchFamily="34" charset="0"/>
                <a:cs typeface="Times New Roman" panose="02020603050405020304" pitchFamily="18" charset="0"/>
              </a:rPr>
              <a:t>to</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an </a:t>
            </a:r>
            <a:r>
              <a:rPr lang="en-US" sz="1800" spc="-5" dirty="0">
                <a:effectLst/>
                <a:latin typeface="Arial" panose="020B0604020202020204" pitchFamily="34" charset="0"/>
                <a:ea typeface="Arial" panose="020B0604020202020204" pitchFamily="34" charset="0"/>
                <a:cs typeface="Times New Roman" panose="02020603050405020304" pitchFamily="18" charset="0"/>
              </a:rPr>
              <a:t>argument,</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showing</a:t>
            </a:r>
            <a:r>
              <a:rPr lang="en-US" sz="1800" spc="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for </a:t>
            </a:r>
            <a:r>
              <a:rPr lang="en-US" sz="1800" spc="-5" dirty="0">
                <a:effectLst/>
                <a:latin typeface="Arial" panose="020B0604020202020204" pitchFamily="34" charset="0"/>
                <a:ea typeface="Arial" panose="020B0604020202020204" pitchFamily="34" charset="0"/>
                <a:cs typeface="Times New Roman" panose="02020603050405020304" pitchFamily="18" charset="0"/>
              </a:rPr>
              <a:t>and</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against</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points</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or to</a:t>
            </a:r>
            <a:r>
              <a:rPr lang="en-US" sz="1800" spc="22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show</a:t>
            </a:r>
            <a:r>
              <a:rPr lang="en-US" sz="180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similarities</a:t>
            </a:r>
            <a:r>
              <a:rPr lang="en-US" sz="1800" dirty="0">
                <a:effectLst/>
                <a:latin typeface="Arial" panose="020B0604020202020204" pitchFamily="34" charset="0"/>
                <a:ea typeface="Arial" panose="020B0604020202020204" pitchFamily="34" charset="0"/>
                <a:cs typeface="Times New Roman" panose="02020603050405020304" pitchFamily="18" charset="0"/>
              </a:rPr>
              <a:t> and</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differences</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between</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things.</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E.g.</a:t>
            </a:r>
            <a:r>
              <a:rPr lang="en-US" sz="1800" dirty="0">
                <a:effectLst/>
                <a:latin typeface="Arial" panose="020B0604020202020204" pitchFamily="34" charset="0"/>
                <a:ea typeface="Arial" panose="020B0604020202020204" pitchFamily="34" charset="0"/>
                <a:cs typeface="Times New Roman" panose="02020603050405020304" pitchFamily="18" charset="0"/>
              </a:rPr>
              <a:t> to</a:t>
            </a:r>
            <a:r>
              <a:rPr lang="en-US" sz="1800" spc="-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compare</a:t>
            </a:r>
            <a:r>
              <a:rPr lang="en-US" sz="180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the</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two</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types</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of</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blood</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vessel.</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DBB1400-2A56-0A0F-A2DF-3903E41C8C81}"/>
              </a:ext>
            </a:extLst>
          </p:cNvPr>
          <p:cNvPicPr>
            <a:picLocks noChangeAspect="1"/>
          </p:cNvPicPr>
          <p:nvPr/>
        </p:nvPicPr>
        <p:blipFill rotWithShape="1">
          <a:blip r:embed="rId2"/>
          <a:srcRect l="31482" t="50000" r="39215" b="29147"/>
          <a:stretch/>
        </p:blipFill>
        <p:spPr>
          <a:xfrm>
            <a:off x="2062714" y="3113088"/>
            <a:ext cx="7653996" cy="3063875"/>
          </a:xfrm>
          <a:prstGeom prst="rect">
            <a:avLst/>
          </a:prstGeom>
        </p:spPr>
      </p:pic>
    </p:spTree>
    <p:extLst>
      <p:ext uri="{BB962C8B-B14F-4D97-AF65-F5344CB8AC3E}">
        <p14:creationId xmlns:p14="http://schemas.microsoft.com/office/powerpoint/2010/main" val="2897841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CA9F-C2C2-023F-8172-B6E6449F0FA5}"/>
              </a:ext>
            </a:extLst>
          </p:cNvPr>
          <p:cNvSpPr>
            <a:spLocks noGrp="1"/>
          </p:cNvSpPr>
          <p:nvPr>
            <p:ph type="title"/>
          </p:nvPr>
        </p:nvSpPr>
        <p:spPr/>
        <p:txBody>
          <a:bodyPr/>
          <a:lstStyle/>
          <a:p>
            <a:r>
              <a:rPr lang="en-GB" dirty="0"/>
              <a:t>Word patterns</a:t>
            </a:r>
          </a:p>
        </p:txBody>
      </p:sp>
      <p:sp>
        <p:nvSpPr>
          <p:cNvPr id="3" name="Content Placeholder 2">
            <a:extLst>
              <a:ext uri="{FF2B5EF4-FFF2-40B4-BE49-F238E27FC236}">
                <a16:creationId xmlns:a16="http://schemas.microsoft.com/office/drawing/2014/main" id="{AF2CF098-5481-A583-ACAB-92F62CF5505C}"/>
              </a:ext>
            </a:extLst>
          </p:cNvPr>
          <p:cNvSpPr>
            <a:spLocks noGrp="1"/>
          </p:cNvSpPr>
          <p:nvPr>
            <p:ph idx="1"/>
          </p:nvPr>
        </p:nvSpPr>
        <p:spPr/>
        <p:txBody>
          <a:bodyPr/>
          <a:lstStyle/>
          <a:p>
            <a:pPr marL="0" marR="67310" indent="0">
              <a:spcBef>
                <a:spcPts val="965"/>
              </a:spcBef>
              <a:spcAft>
                <a:spcPts val="0"/>
              </a:spcAft>
              <a:buNone/>
            </a:pPr>
            <a:r>
              <a:rPr lang="en-US" sz="1800" spc="-5" dirty="0">
                <a:effectLst/>
                <a:latin typeface="Arial" panose="020B0604020202020204" pitchFamily="34" charset="0"/>
                <a:ea typeface="Arial" panose="020B0604020202020204" pitchFamily="34" charset="0"/>
                <a:cs typeface="Times New Roman" panose="02020603050405020304" pitchFamily="18" charset="0"/>
              </a:rPr>
              <a:t>Using</a:t>
            </a:r>
            <a:r>
              <a:rPr lang="en-US" sz="1800" spc="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word</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patterns</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can</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help</a:t>
            </a:r>
            <a:r>
              <a:rPr lang="en-US" sz="1800" dirty="0">
                <a:effectLst/>
                <a:latin typeface="Arial" panose="020B0604020202020204" pitchFamily="34" charset="0"/>
                <a:ea typeface="Arial" panose="020B0604020202020204" pitchFamily="34" charset="0"/>
                <a:cs typeface="Times New Roman" panose="02020603050405020304" pitchFamily="18" charset="0"/>
              </a:rPr>
              <a:t> to</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jog</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your</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spc="-20" dirty="0">
                <a:effectLst/>
                <a:latin typeface="Arial" panose="020B0604020202020204" pitchFamily="34" charset="0"/>
                <a:ea typeface="Arial" panose="020B0604020202020204" pitchFamily="34" charset="0"/>
                <a:cs typeface="Times New Roman" panose="02020603050405020304" pitchFamily="18" charset="0"/>
              </a:rPr>
              <a:t>memory,</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particularly</a:t>
            </a:r>
            <a:r>
              <a:rPr lang="en-US" sz="180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using</a:t>
            </a:r>
            <a:r>
              <a:rPr lang="en-US" sz="1800" spc="-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the initial </a:t>
            </a:r>
            <a:r>
              <a:rPr lang="en-US" sz="1800" spc="-5" dirty="0">
                <a:effectLst/>
                <a:latin typeface="Arial" panose="020B0604020202020204" pitchFamily="34" charset="0"/>
                <a:ea typeface="Arial" panose="020B0604020202020204" pitchFamily="34" charset="0"/>
                <a:cs typeface="Times New Roman" panose="02020603050405020304" pitchFamily="18" charset="0"/>
              </a:rPr>
              <a:t>letters</a:t>
            </a:r>
            <a:r>
              <a:rPr lang="en-US" sz="180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of</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each</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word</a:t>
            </a:r>
            <a:r>
              <a:rPr lang="en-US" sz="1800" spc="43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to</a:t>
            </a:r>
            <a:r>
              <a:rPr lang="en-US" sz="1800" spc="-5" dirty="0">
                <a:effectLst/>
                <a:latin typeface="Arial" panose="020B0604020202020204" pitchFamily="34" charset="0"/>
                <a:ea typeface="Arial" panose="020B0604020202020204" pitchFamily="34" charset="0"/>
                <a:cs typeface="Times New Roman" panose="02020603050405020304" pitchFamily="18" charset="0"/>
              </a:rPr>
              <a:t> form</a:t>
            </a:r>
            <a:r>
              <a:rPr lang="en-US" sz="1800" spc="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a</a:t>
            </a:r>
            <a:r>
              <a:rPr lang="en-US" sz="1800" spc="-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new</a:t>
            </a:r>
            <a:r>
              <a:rPr lang="en-US" sz="180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word.</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62865" marR="2061210" indent="0">
              <a:lnSpc>
                <a:spcPct val="177000"/>
              </a:lnSpc>
              <a:spcBef>
                <a:spcPts val="720"/>
              </a:spcBef>
              <a:spcAft>
                <a:spcPts val="0"/>
              </a:spcAft>
              <a:buNone/>
              <a:tabLst>
                <a:tab pos="539115" algn="l"/>
              </a:tabLst>
            </a:pPr>
            <a:r>
              <a:rPr lang="en-US" sz="1800" b="1" i="1" dirty="0">
                <a:effectLst/>
                <a:latin typeface="Arial" panose="020B0604020202020204" pitchFamily="34" charset="0"/>
                <a:ea typeface="Calibri" panose="020F0502020204030204" pitchFamily="34" charset="0"/>
                <a:cs typeface="Times New Roman" panose="02020603050405020304" pitchFamily="18" charset="0"/>
              </a:rPr>
              <a:t>E.G.</a:t>
            </a:r>
            <a:endParaRPr lang="en-US" sz="1800" b="1" i="1" dirty="0">
              <a:latin typeface="Arial" panose="020B0604020202020204" pitchFamily="34" charset="0"/>
              <a:ea typeface="Calibri" panose="020F0502020204030204" pitchFamily="34" charset="0"/>
              <a:cs typeface="Times New Roman" panose="02020603050405020304" pitchFamily="18" charset="0"/>
            </a:endParaRPr>
          </a:p>
          <a:p>
            <a:pPr marL="520700" marR="2061210" indent="-457835">
              <a:lnSpc>
                <a:spcPct val="177000"/>
              </a:lnSpc>
              <a:spcBef>
                <a:spcPts val="720"/>
              </a:spcBef>
              <a:spcAft>
                <a:spcPts val="0"/>
              </a:spcAft>
              <a:tabLst>
                <a:tab pos="539115" algn="l"/>
              </a:tabLst>
            </a:pPr>
            <a:r>
              <a:rPr lang="en-US" sz="1800" b="1" i="1" dirty="0">
                <a:effectLst/>
                <a:latin typeface="Arial" panose="020B0604020202020204" pitchFamily="34" charset="0"/>
                <a:ea typeface="Calibri" panose="020F0502020204030204" pitchFamily="34" charset="0"/>
                <a:cs typeface="Times New Roman" panose="02020603050405020304" pitchFamily="18" charset="0"/>
              </a:rPr>
              <a:t>The </a:t>
            </a:r>
            <a:r>
              <a:rPr lang="en-US" sz="1800" b="1" i="1" spc="-5" dirty="0">
                <a:effectLst/>
                <a:latin typeface="Arial" panose="020B0604020202020204" pitchFamily="34" charset="0"/>
                <a:ea typeface="Calibri" panose="020F0502020204030204" pitchFamily="34" charset="0"/>
                <a:cs typeface="Times New Roman" panose="02020603050405020304" pitchFamily="18" charset="0"/>
              </a:rPr>
              <a:t>principles</a:t>
            </a:r>
            <a:r>
              <a:rPr lang="en-US" sz="1800" b="1" i="1" spc="-1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i="1" dirty="0">
                <a:effectLst/>
                <a:latin typeface="Arial" panose="020B0604020202020204" pitchFamily="34" charset="0"/>
                <a:ea typeface="Calibri" panose="020F0502020204030204" pitchFamily="34" charset="0"/>
                <a:cs typeface="Times New Roman" panose="02020603050405020304" pitchFamily="18" charset="0"/>
              </a:rPr>
              <a:t>of</a:t>
            </a:r>
            <a:r>
              <a:rPr lang="en-US" sz="1800" b="1" i="1" spc="-5" dirty="0">
                <a:effectLst/>
                <a:latin typeface="Arial" panose="020B0604020202020204" pitchFamily="34" charset="0"/>
                <a:ea typeface="Calibri" panose="020F0502020204030204" pitchFamily="34" charset="0"/>
                <a:cs typeface="Times New Roman" panose="02020603050405020304" pitchFamily="18" charset="0"/>
              </a:rPr>
              <a:t> </a:t>
            </a:r>
            <a:r>
              <a:rPr lang="en-US" sz="1800" b="1" i="1" dirty="0">
                <a:effectLst/>
                <a:latin typeface="Arial" panose="020B0604020202020204" pitchFamily="34" charset="0"/>
                <a:ea typeface="Calibri" panose="020F0502020204030204" pitchFamily="34" charset="0"/>
                <a:cs typeface="Times New Roman" panose="02020603050405020304" pitchFamily="18" charset="0"/>
              </a:rPr>
              <a:t>training can </a:t>
            </a:r>
            <a:r>
              <a:rPr lang="en-US" sz="1800" b="1" i="1" spc="-10" dirty="0">
                <a:effectLst/>
                <a:latin typeface="Arial" panose="020B0604020202020204" pitchFamily="34" charset="0"/>
                <a:ea typeface="Calibri" panose="020F0502020204030204" pitchFamily="34" charset="0"/>
                <a:cs typeface="Times New Roman" panose="02020603050405020304" pitchFamily="18" charset="0"/>
              </a:rPr>
              <a:t>be</a:t>
            </a:r>
            <a:r>
              <a:rPr lang="en-US" sz="1800" b="1" i="1" dirty="0">
                <a:effectLst/>
                <a:latin typeface="Arial" panose="020B0604020202020204" pitchFamily="34" charset="0"/>
                <a:ea typeface="Calibri" panose="020F0502020204030204" pitchFamily="34" charset="0"/>
                <a:cs typeface="Times New Roman" panose="02020603050405020304" pitchFamily="18" charset="0"/>
              </a:rPr>
              <a:t> </a:t>
            </a:r>
            <a:r>
              <a:rPr lang="en-US" sz="1800" b="1" i="1" spc="-5" dirty="0">
                <a:effectLst/>
                <a:latin typeface="Arial" panose="020B0604020202020204" pitchFamily="34" charset="0"/>
                <a:ea typeface="Calibri" panose="020F0502020204030204" pitchFamily="34" charset="0"/>
                <a:cs typeface="Times New Roman" panose="02020603050405020304" pitchFamily="18" charset="0"/>
              </a:rPr>
              <a:t>remembered</a:t>
            </a:r>
            <a:r>
              <a:rPr lang="en-US" sz="1800" b="1" i="1" spc="-15" dirty="0">
                <a:effectLst/>
                <a:latin typeface="Arial" panose="020B0604020202020204" pitchFamily="34" charset="0"/>
                <a:ea typeface="Calibri" panose="020F0502020204030204" pitchFamily="34" charset="0"/>
                <a:cs typeface="Times New Roman" panose="02020603050405020304" pitchFamily="18" charset="0"/>
              </a:rPr>
              <a:t> </a:t>
            </a:r>
            <a:r>
              <a:rPr lang="en-US" sz="1800" b="1" i="1" dirty="0">
                <a:effectLst/>
                <a:latin typeface="Arial" panose="020B0604020202020204" pitchFamily="34" charset="0"/>
                <a:ea typeface="Calibri" panose="020F0502020204030204" pitchFamily="34" charset="0"/>
                <a:cs typeface="Times New Roman" panose="02020603050405020304" pitchFamily="18" charset="0"/>
              </a:rPr>
              <a:t>as</a:t>
            </a:r>
            <a:r>
              <a:rPr lang="en-US" sz="1800" b="1" i="1" spc="-1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i="1" spc="-5" dirty="0">
                <a:effectLst/>
                <a:latin typeface="Arial" panose="020B0604020202020204" pitchFamily="34" charset="0"/>
                <a:ea typeface="Calibri" panose="020F0502020204030204" pitchFamily="34" charset="0"/>
                <a:cs typeface="Times New Roman" panose="02020603050405020304" pitchFamily="18" charset="0"/>
              </a:rPr>
              <a:t>SPORT</a:t>
            </a:r>
            <a:r>
              <a:rPr lang="en-US" sz="1800" b="1" i="1" spc="185" dirty="0">
                <a:effectLst/>
                <a:latin typeface="Arial" panose="020B0604020202020204" pitchFamily="34" charset="0"/>
                <a:ea typeface="Calibri" panose="020F0502020204030204" pitchFamily="34" charset="0"/>
                <a:cs typeface="Times New Roman" panose="02020603050405020304" pitchFamily="18" charset="0"/>
              </a:rPr>
              <a:t> </a:t>
            </a:r>
          </a:p>
          <a:p>
            <a:pPr marL="520700" marR="2061210" indent="-457835">
              <a:lnSpc>
                <a:spcPct val="177000"/>
              </a:lnSpc>
              <a:spcBef>
                <a:spcPts val="720"/>
              </a:spcBef>
              <a:spcAft>
                <a:spcPts val="0"/>
              </a:spcAft>
              <a:tabLst>
                <a:tab pos="539115" algn="l"/>
              </a:tabLst>
            </a:pPr>
            <a:r>
              <a:rPr lang="en-US" sz="1800" b="1" i="1" spc="-5" dirty="0">
                <a:effectLst/>
                <a:latin typeface="Arial" panose="020B0604020202020204" pitchFamily="34" charset="0"/>
                <a:ea typeface="Calibri" panose="020F0502020204030204" pitchFamily="34" charset="0"/>
                <a:cs typeface="Times New Roman" panose="02020603050405020304" pitchFamily="18" charset="0"/>
              </a:rPr>
              <a:t>S</a:t>
            </a:r>
            <a:r>
              <a:rPr lang="en-US" sz="1800" i="1" spc="-5" dirty="0">
                <a:effectLst/>
                <a:latin typeface="Arial" panose="020B0604020202020204" pitchFamily="34" charset="0"/>
                <a:ea typeface="Calibri" panose="020F0502020204030204" pitchFamily="34" charset="0"/>
                <a:cs typeface="Times New Roman" panose="02020603050405020304" pitchFamily="18" charset="0"/>
              </a:rPr>
              <a:t>pecificity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520700">
              <a:lnSpc>
                <a:spcPts val="1300"/>
              </a:lnSpc>
            </a:pPr>
            <a:r>
              <a:rPr lang="en-US" sz="1800" b="1" i="1" dirty="0">
                <a:effectLst/>
                <a:latin typeface="Arial" panose="020B0604020202020204" pitchFamily="34" charset="0"/>
                <a:ea typeface="Calibri" panose="020F0502020204030204" pitchFamily="34" charset="0"/>
                <a:cs typeface="Times New Roman" panose="02020603050405020304" pitchFamily="18" charset="0"/>
              </a:rPr>
              <a:t>P</a:t>
            </a:r>
            <a:r>
              <a:rPr lang="en-US" sz="1800" i="1" dirty="0">
                <a:effectLst/>
                <a:latin typeface="Arial" panose="020B0604020202020204" pitchFamily="34" charset="0"/>
                <a:ea typeface="Calibri" panose="020F0502020204030204" pitchFamily="34" charset="0"/>
                <a:cs typeface="Times New Roman" panose="02020603050405020304" pitchFamily="18" charset="0"/>
              </a:rPr>
              <a:t>rogression</a:t>
            </a:r>
          </a:p>
          <a:p>
            <a:pPr marL="520700">
              <a:lnSpc>
                <a:spcPts val="1300"/>
              </a:lnSpc>
            </a:pPr>
            <a:r>
              <a:rPr lang="en-US" sz="1800" b="1" i="1" spc="-5" dirty="0">
                <a:effectLst/>
                <a:latin typeface="Arial" panose="020B0604020202020204" pitchFamily="34" charset="0"/>
                <a:ea typeface="Calibri" panose="020F0502020204030204" pitchFamily="34" charset="0"/>
                <a:cs typeface="Times New Roman" panose="02020603050405020304" pitchFamily="18" charset="0"/>
              </a:rPr>
              <a:t>O</a:t>
            </a:r>
            <a:r>
              <a:rPr lang="en-US" sz="1800" i="1" spc="-5" dirty="0">
                <a:effectLst/>
                <a:latin typeface="Arial" panose="020B0604020202020204" pitchFamily="34" charset="0"/>
                <a:ea typeface="Calibri" panose="020F0502020204030204" pitchFamily="34" charset="0"/>
                <a:cs typeface="Times New Roman" panose="02020603050405020304" pitchFamily="18" charset="0"/>
              </a:rPr>
              <a:t>verload</a:t>
            </a:r>
          </a:p>
          <a:p>
            <a:pPr marL="520700">
              <a:lnSpc>
                <a:spcPts val="1300"/>
              </a:lnSpc>
            </a:pPr>
            <a:r>
              <a:rPr lang="en-US" sz="1800" b="1" i="1" spc="-5" dirty="0">
                <a:effectLst/>
                <a:latin typeface="Arial" panose="020B0604020202020204" pitchFamily="34" charset="0"/>
                <a:ea typeface="Calibri" panose="020F0502020204030204" pitchFamily="34" charset="0"/>
                <a:cs typeface="Times New Roman" panose="02020603050405020304" pitchFamily="18" charset="0"/>
              </a:rPr>
              <a:t>R</a:t>
            </a:r>
            <a:r>
              <a:rPr lang="en-US" sz="1800" i="1" spc="-5" dirty="0">
                <a:effectLst/>
                <a:latin typeface="Arial" panose="020B0604020202020204" pitchFamily="34" charset="0"/>
                <a:ea typeface="Calibri" panose="020F0502020204030204" pitchFamily="34" charset="0"/>
                <a:cs typeface="Times New Roman" panose="02020603050405020304" pitchFamily="18" charset="0"/>
              </a:rPr>
              <a:t>eversibility</a:t>
            </a:r>
            <a:r>
              <a:rPr lang="en-US" sz="1800" i="1" spc="145" dirty="0">
                <a:effectLst/>
                <a:latin typeface="Arial" panose="020B0604020202020204" pitchFamily="34" charset="0"/>
                <a:ea typeface="Calibri" panose="020F0502020204030204" pitchFamily="34" charset="0"/>
                <a:cs typeface="Times New Roman" panose="02020603050405020304" pitchFamily="18" charset="0"/>
              </a:rPr>
              <a:t> </a:t>
            </a:r>
          </a:p>
          <a:p>
            <a:pPr marL="520700">
              <a:lnSpc>
                <a:spcPts val="1300"/>
              </a:lnSpc>
            </a:pPr>
            <a:r>
              <a:rPr lang="en-US" sz="1800" b="1" i="1" spc="-5" dirty="0">
                <a:effectLst/>
                <a:latin typeface="Arial" panose="020B0604020202020204" pitchFamily="34" charset="0"/>
                <a:ea typeface="Calibri" panose="020F0502020204030204" pitchFamily="34" charset="0"/>
                <a:cs typeface="Times New Roman" panose="02020603050405020304" pitchFamily="18" charset="0"/>
              </a:rPr>
              <a:t>T</a:t>
            </a:r>
            <a:r>
              <a:rPr lang="en-US" sz="1800" i="1" spc="-5" dirty="0">
                <a:effectLst/>
                <a:latin typeface="Arial" panose="020B0604020202020204" pitchFamily="34" charset="0"/>
                <a:ea typeface="Calibri" panose="020F0502020204030204" pitchFamily="34" charset="0"/>
                <a:cs typeface="Times New Roman" panose="02020603050405020304" pitchFamily="18" charset="0"/>
              </a:rPr>
              <a:t>edium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591842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FEC3-3C37-D8C9-ABAD-B1BD9A9C5B6B}"/>
              </a:ext>
            </a:extLst>
          </p:cNvPr>
          <p:cNvSpPr>
            <a:spLocks noGrp="1"/>
          </p:cNvSpPr>
          <p:nvPr>
            <p:ph type="title"/>
          </p:nvPr>
        </p:nvSpPr>
        <p:spPr/>
        <p:txBody>
          <a:bodyPr/>
          <a:lstStyle/>
          <a:p>
            <a:r>
              <a:rPr lang="en-GB" dirty="0"/>
              <a:t>Flow diagrams</a:t>
            </a:r>
          </a:p>
        </p:txBody>
      </p:sp>
      <p:sp>
        <p:nvSpPr>
          <p:cNvPr id="3" name="Content Placeholder 2">
            <a:extLst>
              <a:ext uri="{FF2B5EF4-FFF2-40B4-BE49-F238E27FC236}">
                <a16:creationId xmlns:a16="http://schemas.microsoft.com/office/drawing/2014/main" id="{32E009E3-41ED-712D-8993-90B53FF85F0D}"/>
              </a:ext>
            </a:extLst>
          </p:cNvPr>
          <p:cNvSpPr>
            <a:spLocks noGrp="1"/>
          </p:cNvSpPr>
          <p:nvPr>
            <p:ph idx="1"/>
          </p:nvPr>
        </p:nvSpPr>
        <p:spPr/>
        <p:txBody>
          <a:bodyPr/>
          <a:lstStyle/>
          <a:p>
            <a:r>
              <a:rPr lang="en-US" dirty="0">
                <a:effectLst/>
                <a:latin typeface="Calibri" panose="020F0502020204030204" pitchFamily="34" charset="0"/>
                <a:ea typeface="Arial" panose="020B0604020202020204" pitchFamily="34" charset="0"/>
                <a:cs typeface="Times New Roman" panose="02020603050405020304" pitchFamily="18" charset="0"/>
              </a:rPr>
              <a:t>These</a:t>
            </a:r>
            <a:r>
              <a:rPr lang="en-US" spc="165" dirty="0">
                <a:effectLst/>
                <a:latin typeface="Calibri" panose="020F0502020204030204" pitchFamily="34" charset="0"/>
                <a:ea typeface="Arial" panose="020B0604020202020204" pitchFamily="34" charset="0"/>
                <a:cs typeface="Times New Roman" panose="02020603050405020304" pitchFamily="18" charset="0"/>
              </a:rPr>
              <a:t> </a:t>
            </a:r>
            <a:r>
              <a:rPr lang="en-US" spc="-10" dirty="0">
                <a:effectLst/>
                <a:latin typeface="Calibri" panose="020F0502020204030204" pitchFamily="34" charset="0"/>
                <a:ea typeface="Arial" panose="020B0604020202020204" pitchFamily="34" charset="0"/>
                <a:cs typeface="Times New Roman" panose="02020603050405020304" pitchFamily="18" charset="0"/>
              </a:rPr>
              <a:t>can</a:t>
            </a:r>
            <a:r>
              <a:rPr lang="en-US" spc="160" dirty="0">
                <a:effectLst/>
                <a:latin typeface="Calibri" panose="020F0502020204030204" pitchFamily="34" charset="0"/>
                <a:ea typeface="Arial" panose="020B0604020202020204" pitchFamily="34" charset="0"/>
                <a:cs typeface="Times New Roman" panose="02020603050405020304" pitchFamily="18" charset="0"/>
              </a:rPr>
              <a:t> </a:t>
            </a:r>
            <a:r>
              <a:rPr lang="en-US" dirty="0">
                <a:effectLst/>
                <a:latin typeface="Calibri" panose="020F0502020204030204" pitchFamily="34" charset="0"/>
                <a:ea typeface="Arial" panose="020B0604020202020204" pitchFamily="34" charset="0"/>
                <a:cs typeface="Times New Roman" panose="02020603050405020304" pitchFamily="18" charset="0"/>
              </a:rPr>
              <a:t>help</a:t>
            </a:r>
            <a:r>
              <a:rPr lang="en-US" spc="165" dirty="0">
                <a:effectLst/>
                <a:latin typeface="Calibri" panose="020F0502020204030204" pitchFamily="34" charset="0"/>
                <a:ea typeface="Arial" panose="020B0604020202020204" pitchFamily="34" charset="0"/>
                <a:cs typeface="Times New Roman" panose="02020603050405020304" pitchFamily="18" charset="0"/>
              </a:rPr>
              <a:t> </a:t>
            </a:r>
            <a:r>
              <a:rPr lang="en-US" spc="-5" dirty="0">
                <a:effectLst/>
                <a:latin typeface="Calibri" panose="020F0502020204030204" pitchFamily="34" charset="0"/>
                <a:ea typeface="Arial" panose="020B0604020202020204" pitchFamily="34" charset="0"/>
                <a:cs typeface="Times New Roman" panose="02020603050405020304" pitchFamily="18" charset="0"/>
              </a:rPr>
              <a:t>to</a:t>
            </a:r>
            <a:r>
              <a:rPr lang="en-US" spc="160" dirty="0">
                <a:effectLst/>
                <a:latin typeface="Calibri" panose="020F0502020204030204" pitchFamily="34" charset="0"/>
                <a:ea typeface="Arial" panose="020B0604020202020204" pitchFamily="34" charset="0"/>
                <a:cs typeface="Times New Roman" panose="02020603050405020304" pitchFamily="18" charset="0"/>
              </a:rPr>
              <a:t> </a:t>
            </a:r>
            <a:r>
              <a:rPr lang="en-US" spc="-10" dirty="0">
                <a:effectLst/>
                <a:latin typeface="Calibri" panose="020F0502020204030204" pitchFamily="34" charset="0"/>
                <a:ea typeface="Arial" panose="020B0604020202020204" pitchFamily="34" charset="0"/>
                <a:cs typeface="Times New Roman" panose="02020603050405020304" pitchFamily="18" charset="0"/>
              </a:rPr>
              <a:t>revise</a:t>
            </a:r>
            <a:r>
              <a:rPr lang="en-US" spc="175" dirty="0">
                <a:effectLst/>
                <a:latin typeface="Calibri" panose="020F0502020204030204" pitchFamily="34" charset="0"/>
                <a:ea typeface="Arial" panose="020B0604020202020204" pitchFamily="34" charset="0"/>
                <a:cs typeface="Times New Roman" panose="02020603050405020304" pitchFamily="18" charset="0"/>
              </a:rPr>
              <a:t> </a:t>
            </a:r>
            <a:r>
              <a:rPr lang="en-US" dirty="0">
                <a:effectLst/>
                <a:latin typeface="Calibri" panose="020F0502020204030204" pitchFamily="34" charset="0"/>
                <a:ea typeface="Arial" panose="020B0604020202020204" pitchFamily="34" charset="0"/>
                <a:cs typeface="Times New Roman" panose="02020603050405020304" pitchFamily="18" charset="0"/>
              </a:rPr>
              <a:t>a</a:t>
            </a:r>
            <a:r>
              <a:rPr lang="en-US" spc="170" dirty="0">
                <a:effectLst/>
                <a:latin typeface="Calibri" panose="020F0502020204030204" pitchFamily="34" charset="0"/>
                <a:ea typeface="Arial" panose="020B0604020202020204" pitchFamily="34" charset="0"/>
                <a:cs typeface="Times New Roman" panose="02020603050405020304" pitchFamily="18" charset="0"/>
              </a:rPr>
              <a:t> </a:t>
            </a:r>
            <a:r>
              <a:rPr lang="en-US" spc="-5" dirty="0">
                <a:effectLst/>
                <a:latin typeface="Calibri" panose="020F0502020204030204" pitchFamily="34" charset="0"/>
                <a:ea typeface="Arial" panose="020B0604020202020204" pitchFamily="34" charset="0"/>
                <a:cs typeface="Times New Roman" panose="02020603050405020304" pitchFamily="18" charset="0"/>
              </a:rPr>
              <a:t>sequence</a:t>
            </a:r>
            <a:r>
              <a:rPr lang="en-US" spc="160" dirty="0">
                <a:effectLst/>
                <a:latin typeface="Calibri" panose="020F0502020204030204" pitchFamily="34" charset="0"/>
                <a:ea typeface="Arial" panose="020B0604020202020204" pitchFamily="34" charset="0"/>
                <a:cs typeface="Times New Roman" panose="02020603050405020304" pitchFamily="18" charset="0"/>
              </a:rPr>
              <a:t> </a:t>
            </a:r>
            <a:r>
              <a:rPr lang="en-US" dirty="0">
                <a:effectLst/>
                <a:latin typeface="Calibri" panose="020F0502020204030204" pitchFamily="34" charset="0"/>
                <a:ea typeface="Arial" panose="020B0604020202020204" pitchFamily="34" charset="0"/>
                <a:cs typeface="Times New Roman" panose="02020603050405020304" pitchFamily="18" charset="0"/>
              </a:rPr>
              <a:t>of</a:t>
            </a:r>
            <a:r>
              <a:rPr lang="en-US" spc="165" dirty="0">
                <a:effectLst/>
                <a:latin typeface="Calibri" panose="020F0502020204030204" pitchFamily="34" charset="0"/>
                <a:ea typeface="Arial" panose="020B0604020202020204" pitchFamily="34" charset="0"/>
                <a:cs typeface="Times New Roman" panose="02020603050405020304" pitchFamily="18" charset="0"/>
              </a:rPr>
              <a:t> </a:t>
            </a:r>
            <a:r>
              <a:rPr lang="en-US" spc="-10" dirty="0">
                <a:effectLst/>
                <a:latin typeface="Calibri" panose="020F0502020204030204" pitchFamily="34" charset="0"/>
                <a:ea typeface="Arial" panose="020B0604020202020204" pitchFamily="34" charset="0"/>
                <a:cs typeface="Times New Roman" panose="02020603050405020304" pitchFamily="18" charset="0"/>
              </a:rPr>
              <a:t>what</a:t>
            </a:r>
            <a:r>
              <a:rPr lang="en-US" spc="165" dirty="0">
                <a:effectLst/>
                <a:latin typeface="Calibri" panose="020F0502020204030204" pitchFamily="34" charset="0"/>
                <a:ea typeface="Arial" panose="020B0604020202020204" pitchFamily="34" charset="0"/>
                <a:cs typeface="Times New Roman" panose="02020603050405020304" pitchFamily="18" charset="0"/>
              </a:rPr>
              <a:t> </a:t>
            </a:r>
            <a:r>
              <a:rPr lang="en-US" spc="-5" dirty="0">
                <a:effectLst/>
                <a:latin typeface="Calibri" panose="020F0502020204030204" pitchFamily="34" charset="0"/>
                <a:ea typeface="Arial" panose="020B0604020202020204" pitchFamily="34" charset="0"/>
                <a:cs typeface="Times New Roman" panose="02020603050405020304" pitchFamily="18" charset="0"/>
              </a:rPr>
              <a:t>happens</a:t>
            </a:r>
            <a:r>
              <a:rPr lang="en-US" spc="165" dirty="0">
                <a:effectLst/>
                <a:latin typeface="Calibri" panose="020F0502020204030204" pitchFamily="34" charset="0"/>
                <a:ea typeface="Arial" panose="020B0604020202020204" pitchFamily="34" charset="0"/>
                <a:cs typeface="Times New Roman" panose="02020603050405020304" pitchFamily="18" charset="0"/>
              </a:rPr>
              <a:t> </a:t>
            </a:r>
            <a:r>
              <a:rPr lang="en-US" spc="-10" dirty="0">
                <a:effectLst/>
                <a:latin typeface="Calibri" panose="020F0502020204030204" pitchFamily="34" charset="0"/>
                <a:ea typeface="Arial" panose="020B0604020202020204" pitchFamily="34" charset="0"/>
                <a:cs typeface="Times New Roman" panose="02020603050405020304" pitchFamily="18" charset="0"/>
              </a:rPr>
              <a:t>next</a:t>
            </a:r>
            <a:r>
              <a:rPr lang="en-US" spc="160" dirty="0">
                <a:effectLst/>
                <a:latin typeface="Calibri" panose="020F0502020204030204" pitchFamily="34" charset="0"/>
                <a:ea typeface="Arial" panose="020B0604020202020204" pitchFamily="34" charset="0"/>
                <a:cs typeface="Times New Roman" panose="02020603050405020304" pitchFamily="18" charset="0"/>
              </a:rPr>
              <a:t> </a:t>
            </a:r>
            <a:r>
              <a:rPr lang="en-US" spc="-5" dirty="0">
                <a:effectLst/>
                <a:latin typeface="Calibri" panose="020F0502020204030204" pitchFamily="34" charset="0"/>
                <a:ea typeface="Arial" panose="020B0604020202020204" pitchFamily="34" charset="0"/>
                <a:cs typeface="Times New Roman" panose="02020603050405020304" pitchFamily="18" charset="0"/>
              </a:rPr>
              <a:t>and</a:t>
            </a:r>
            <a:r>
              <a:rPr lang="en-US" spc="175" dirty="0">
                <a:effectLst/>
                <a:latin typeface="Calibri" panose="020F0502020204030204" pitchFamily="34" charset="0"/>
                <a:ea typeface="Arial" panose="020B0604020202020204" pitchFamily="34" charset="0"/>
                <a:cs typeface="Times New Roman" panose="02020603050405020304" pitchFamily="18" charset="0"/>
              </a:rPr>
              <a:t> </a:t>
            </a:r>
            <a:r>
              <a:rPr lang="en-US" spc="-30" dirty="0">
                <a:effectLst/>
                <a:latin typeface="Calibri" panose="020F0502020204030204" pitchFamily="34" charset="0"/>
                <a:ea typeface="Arial" panose="020B0604020202020204" pitchFamily="34" charset="0"/>
                <a:cs typeface="Times New Roman" panose="02020603050405020304" pitchFamily="18" charset="0"/>
              </a:rPr>
              <a:t>why.</a:t>
            </a:r>
            <a:r>
              <a:rPr lang="en-US" spc="170" dirty="0">
                <a:effectLst/>
                <a:latin typeface="Calibri" panose="020F0502020204030204" pitchFamily="34" charset="0"/>
                <a:ea typeface="Arial" panose="020B0604020202020204" pitchFamily="34" charset="0"/>
                <a:cs typeface="Times New Roman" panose="02020603050405020304" pitchFamily="18" charset="0"/>
              </a:rPr>
              <a:t> </a:t>
            </a:r>
            <a:r>
              <a:rPr lang="en-US" spc="-5" dirty="0">
                <a:effectLst/>
                <a:latin typeface="Calibri" panose="020F0502020204030204" pitchFamily="34" charset="0"/>
                <a:ea typeface="Arial" panose="020B0604020202020204" pitchFamily="34" charset="0"/>
                <a:cs typeface="Times New Roman" panose="02020603050405020304" pitchFamily="18" charset="0"/>
              </a:rPr>
              <a:t>This</a:t>
            </a:r>
            <a:r>
              <a:rPr lang="en-US" spc="165" dirty="0">
                <a:effectLst/>
                <a:latin typeface="Calibri" panose="020F0502020204030204" pitchFamily="34" charset="0"/>
                <a:ea typeface="Arial" panose="020B0604020202020204" pitchFamily="34" charset="0"/>
                <a:cs typeface="Times New Roman" panose="02020603050405020304" pitchFamily="18" charset="0"/>
              </a:rPr>
              <a:t> </a:t>
            </a:r>
            <a:r>
              <a:rPr lang="en-US" spc="-5" dirty="0">
                <a:effectLst/>
                <a:latin typeface="Calibri" panose="020F0502020204030204" pitchFamily="34" charset="0"/>
                <a:ea typeface="Arial" panose="020B0604020202020204" pitchFamily="34" charset="0"/>
                <a:cs typeface="Times New Roman" panose="02020603050405020304" pitchFamily="18" charset="0"/>
              </a:rPr>
              <a:t>flow</a:t>
            </a:r>
            <a:r>
              <a:rPr lang="en-US" spc="165" dirty="0">
                <a:effectLst/>
                <a:latin typeface="Calibri" panose="020F0502020204030204" pitchFamily="34" charset="0"/>
                <a:ea typeface="Arial" panose="020B0604020202020204" pitchFamily="34" charset="0"/>
                <a:cs typeface="Times New Roman" panose="02020603050405020304" pitchFamily="18" charset="0"/>
              </a:rPr>
              <a:t> </a:t>
            </a:r>
            <a:r>
              <a:rPr lang="en-US" spc="-5" dirty="0">
                <a:effectLst/>
                <a:latin typeface="Calibri" panose="020F0502020204030204" pitchFamily="34" charset="0"/>
                <a:ea typeface="Arial" panose="020B0604020202020204" pitchFamily="34" charset="0"/>
                <a:cs typeface="Times New Roman" panose="02020603050405020304" pitchFamily="18" charset="0"/>
              </a:rPr>
              <a:t>chart</a:t>
            </a:r>
            <a:r>
              <a:rPr lang="en-US" spc="175" dirty="0">
                <a:effectLst/>
                <a:latin typeface="Calibri" panose="020F0502020204030204" pitchFamily="34" charset="0"/>
                <a:ea typeface="Arial" panose="020B0604020202020204" pitchFamily="34" charset="0"/>
                <a:cs typeface="Times New Roman" panose="02020603050405020304" pitchFamily="18" charset="0"/>
              </a:rPr>
              <a:t> </a:t>
            </a:r>
            <a:r>
              <a:rPr lang="en-US" spc="-10" dirty="0">
                <a:effectLst/>
                <a:latin typeface="Calibri" panose="020F0502020204030204" pitchFamily="34" charset="0"/>
                <a:ea typeface="Arial" panose="020B0604020202020204" pitchFamily="34" charset="0"/>
                <a:cs typeface="Times New Roman" panose="02020603050405020304" pitchFamily="18" charset="0"/>
              </a:rPr>
              <a:t>shows</a:t>
            </a:r>
            <a:r>
              <a:rPr lang="en-US" spc="170" dirty="0">
                <a:effectLst/>
                <a:latin typeface="Calibri" panose="020F0502020204030204" pitchFamily="34" charset="0"/>
                <a:ea typeface="Arial" panose="020B0604020202020204" pitchFamily="34" charset="0"/>
                <a:cs typeface="Times New Roman" panose="02020603050405020304" pitchFamily="18" charset="0"/>
              </a:rPr>
              <a:t> </a:t>
            </a:r>
            <a:r>
              <a:rPr lang="en-US" spc="-10" dirty="0">
                <a:effectLst/>
                <a:latin typeface="Calibri" panose="020F0502020204030204" pitchFamily="34" charset="0"/>
                <a:ea typeface="Arial" panose="020B0604020202020204" pitchFamily="34" charset="0"/>
                <a:cs typeface="Times New Roman" panose="02020603050405020304" pitchFamily="18" charset="0"/>
              </a:rPr>
              <a:t>how</a:t>
            </a:r>
            <a:r>
              <a:rPr lang="en-US" spc="160" dirty="0">
                <a:effectLst/>
                <a:latin typeface="Calibri" panose="020F0502020204030204" pitchFamily="34" charset="0"/>
                <a:ea typeface="Arial" panose="020B0604020202020204" pitchFamily="34" charset="0"/>
                <a:cs typeface="Times New Roman" panose="02020603050405020304" pitchFamily="18" charset="0"/>
              </a:rPr>
              <a:t> </a:t>
            </a:r>
            <a:r>
              <a:rPr lang="en-US" dirty="0">
                <a:effectLst/>
                <a:latin typeface="Calibri" panose="020F0502020204030204" pitchFamily="34" charset="0"/>
                <a:ea typeface="Arial" panose="020B0604020202020204" pitchFamily="34" charset="0"/>
                <a:cs typeface="Times New Roman" panose="02020603050405020304" pitchFamily="18" charset="0"/>
              </a:rPr>
              <a:t>global</a:t>
            </a:r>
            <a:r>
              <a:rPr lang="en-US" spc="325" dirty="0">
                <a:effectLst/>
                <a:latin typeface="Calibri" panose="020F0502020204030204" pitchFamily="34" charset="0"/>
                <a:ea typeface="Arial" panose="020B0604020202020204" pitchFamily="34" charset="0"/>
                <a:cs typeface="Times New Roman" panose="02020603050405020304" pitchFamily="18" charset="0"/>
              </a:rPr>
              <a:t> </a:t>
            </a:r>
            <a:r>
              <a:rPr lang="en-US" spc="-5" dirty="0">
                <a:effectLst/>
                <a:latin typeface="Calibri" panose="020F0502020204030204" pitchFamily="34" charset="0"/>
                <a:ea typeface="Arial" panose="020B0604020202020204" pitchFamily="34" charset="0"/>
                <a:cs typeface="Times New Roman" panose="02020603050405020304" pitchFamily="18" charset="0"/>
              </a:rPr>
              <a:t>warming</a:t>
            </a:r>
            <a:r>
              <a:rPr lang="en-US" spc="-10" dirty="0">
                <a:effectLst/>
                <a:latin typeface="Calibri" panose="020F0502020204030204" pitchFamily="34" charset="0"/>
                <a:ea typeface="Arial" panose="020B0604020202020204" pitchFamily="34" charset="0"/>
                <a:cs typeface="Times New Roman" panose="02020603050405020304" pitchFamily="18" charset="0"/>
              </a:rPr>
              <a:t> </a:t>
            </a:r>
            <a:r>
              <a:rPr lang="en-US" spc="-15" dirty="0">
                <a:effectLst/>
                <a:latin typeface="Calibri" panose="020F0502020204030204" pitchFamily="34" charset="0"/>
                <a:ea typeface="Arial" panose="020B0604020202020204" pitchFamily="34" charset="0"/>
                <a:cs typeface="Times New Roman" panose="02020603050405020304" pitchFamily="18" charset="0"/>
              </a:rPr>
              <a:t>takes</a:t>
            </a:r>
            <a:r>
              <a:rPr lang="en-US" dirty="0">
                <a:effectLst/>
                <a:latin typeface="Calibri" panose="020F0502020204030204" pitchFamily="34" charset="0"/>
                <a:ea typeface="Arial" panose="020B0604020202020204" pitchFamily="34" charset="0"/>
                <a:cs typeface="Times New Roman" panose="02020603050405020304" pitchFamily="18" charset="0"/>
              </a:rPr>
              <a:t> place.</a:t>
            </a:r>
            <a:endParaRPr lang="en-GB" dirty="0">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en-GB" dirty="0"/>
          </a:p>
          <a:p>
            <a:pPr marL="0" indent="0">
              <a:buNone/>
            </a:pPr>
            <a:endParaRPr lang="en-GB" dirty="0"/>
          </a:p>
        </p:txBody>
      </p:sp>
      <p:pic>
        <p:nvPicPr>
          <p:cNvPr id="4" name="image5.png">
            <a:extLst>
              <a:ext uri="{FF2B5EF4-FFF2-40B4-BE49-F238E27FC236}">
                <a16:creationId xmlns:a16="http://schemas.microsoft.com/office/drawing/2014/main" id="{AEF1D338-1A10-3837-20B3-37843E0BB93E}"/>
              </a:ext>
            </a:extLst>
          </p:cNvPr>
          <p:cNvPicPr>
            <a:picLocks noChangeAspect="1"/>
          </p:cNvPicPr>
          <p:nvPr/>
        </p:nvPicPr>
        <p:blipFill>
          <a:blip r:embed="rId2" cstate="print"/>
          <a:stretch>
            <a:fillRect/>
          </a:stretch>
        </p:blipFill>
        <p:spPr>
          <a:xfrm>
            <a:off x="1835459" y="3186906"/>
            <a:ext cx="8635165" cy="2416452"/>
          </a:xfrm>
          <a:prstGeom prst="rect">
            <a:avLst/>
          </a:prstGeom>
        </p:spPr>
      </p:pic>
    </p:spTree>
    <p:extLst>
      <p:ext uri="{BB962C8B-B14F-4D97-AF65-F5344CB8AC3E}">
        <p14:creationId xmlns:p14="http://schemas.microsoft.com/office/powerpoint/2010/main" val="2411068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83E4-C472-63BA-F25F-23B53F1D8F65}"/>
              </a:ext>
            </a:extLst>
          </p:cNvPr>
          <p:cNvSpPr>
            <a:spLocks noGrp="1"/>
          </p:cNvSpPr>
          <p:nvPr>
            <p:ph type="title"/>
          </p:nvPr>
        </p:nvSpPr>
        <p:spPr/>
        <p:txBody>
          <a:bodyPr/>
          <a:lstStyle/>
          <a:p>
            <a:r>
              <a:rPr lang="en-GB" dirty="0"/>
              <a:t>Healthy Body and Healthy Mind</a:t>
            </a:r>
          </a:p>
        </p:txBody>
      </p:sp>
      <p:sp>
        <p:nvSpPr>
          <p:cNvPr id="3" name="Content Placeholder 2">
            <a:extLst>
              <a:ext uri="{FF2B5EF4-FFF2-40B4-BE49-F238E27FC236}">
                <a16:creationId xmlns:a16="http://schemas.microsoft.com/office/drawing/2014/main" id="{073532C3-510C-471F-6638-A36BA8643DFC}"/>
              </a:ext>
            </a:extLst>
          </p:cNvPr>
          <p:cNvSpPr>
            <a:spLocks noGrp="1"/>
          </p:cNvSpPr>
          <p:nvPr>
            <p:ph idx="1"/>
          </p:nvPr>
        </p:nvSpPr>
        <p:spPr>
          <a:xfrm>
            <a:off x="838200" y="1828800"/>
            <a:ext cx="10515600" cy="4664075"/>
          </a:xfrm>
        </p:spPr>
        <p:txBody>
          <a:bodyPr/>
          <a:lstStyle/>
          <a:p>
            <a:pPr marL="207010" indent="0" algn="just">
              <a:spcBef>
                <a:spcPts val="205"/>
              </a:spcBef>
              <a:spcAft>
                <a:spcPts val="0"/>
              </a:spcAft>
              <a:buNone/>
            </a:pPr>
            <a:r>
              <a:rPr lang="en-US" sz="1800" spc="-5" dirty="0">
                <a:effectLst/>
                <a:latin typeface="Arial" panose="020B0604020202020204" pitchFamily="34" charset="0"/>
                <a:ea typeface="Arial" panose="020B0604020202020204" pitchFamily="34" charset="0"/>
                <a:cs typeface="Arial" panose="020B0604020202020204" pitchFamily="34" charset="0"/>
              </a:rPr>
              <a:t>We do not want any student to feel unnecessarily stressed or anxious about the assessment weeks. If they have engaged in the lessons and have spent time looking over the Scholar’s Guide, then they will absolutely be prepared for the Cycle 3 Assessment. </a:t>
            </a:r>
          </a:p>
          <a:p>
            <a:pPr marL="207010" indent="0" algn="just">
              <a:spcBef>
                <a:spcPts val="205"/>
              </a:spcBef>
              <a:spcAft>
                <a:spcPts val="0"/>
              </a:spcAft>
              <a:buNone/>
            </a:pPr>
            <a:endParaRPr lang="en-US" sz="1800" spc="-5" dirty="0">
              <a:latin typeface="Arial" panose="020B0604020202020204" pitchFamily="34" charset="0"/>
              <a:ea typeface="Arial" panose="020B0604020202020204" pitchFamily="34" charset="0"/>
              <a:cs typeface="Arial" panose="020B0604020202020204" pitchFamily="34" charset="0"/>
            </a:endParaRPr>
          </a:p>
          <a:p>
            <a:pPr marL="207010" indent="0" algn="just">
              <a:spcBef>
                <a:spcPts val="205"/>
              </a:spcBef>
              <a:spcAft>
                <a:spcPts val="0"/>
              </a:spcAft>
              <a:buNone/>
            </a:pPr>
            <a:r>
              <a:rPr lang="en-US" sz="1800" spc="-5" dirty="0">
                <a:effectLst/>
                <a:latin typeface="Arial" panose="020B0604020202020204" pitchFamily="34" charset="0"/>
                <a:ea typeface="Arial" panose="020B0604020202020204" pitchFamily="34" charset="0"/>
                <a:cs typeface="Arial" panose="020B0604020202020204" pitchFamily="34" charset="0"/>
              </a:rPr>
              <a:t>Having</a:t>
            </a:r>
            <a:r>
              <a:rPr lang="en-US" sz="1800" spc="5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a</a:t>
            </a:r>
            <a:r>
              <a:rPr lang="en-US" sz="1800" spc="75" dirty="0">
                <a:effectLst/>
                <a:latin typeface="Arial" panose="020B0604020202020204" pitchFamily="34" charset="0"/>
                <a:ea typeface="Arial" panose="020B0604020202020204" pitchFamily="34" charset="0"/>
                <a:cs typeface="Arial" panose="020B0604020202020204" pitchFamily="34" charset="0"/>
              </a:rPr>
              <a:t> </a:t>
            </a:r>
            <a:r>
              <a:rPr lang="en-US" sz="1800" spc="-5" dirty="0">
                <a:effectLst/>
                <a:latin typeface="Arial" panose="020B0604020202020204" pitchFamily="34" charset="0"/>
                <a:ea typeface="Arial" panose="020B0604020202020204" pitchFamily="34" charset="0"/>
                <a:cs typeface="Arial" panose="020B0604020202020204" pitchFamily="34" charset="0"/>
              </a:rPr>
              <a:t>good</a:t>
            </a:r>
            <a:r>
              <a:rPr lang="en-US" sz="1800" spc="60" dirty="0">
                <a:effectLst/>
                <a:latin typeface="Arial" panose="020B0604020202020204" pitchFamily="34" charset="0"/>
                <a:ea typeface="Arial" panose="020B0604020202020204" pitchFamily="34" charset="0"/>
                <a:cs typeface="Arial" panose="020B0604020202020204" pitchFamily="34" charset="0"/>
              </a:rPr>
              <a:t> </a:t>
            </a:r>
            <a:r>
              <a:rPr lang="en-US" sz="1800" spc="-5" dirty="0">
                <a:effectLst/>
                <a:latin typeface="Arial" panose="020B0604020202020204" pitchFamily="34" charset="0"/>
                <a:ea typeface="Arial" panose="020B0604020202020204" pitchFamily="34" charset="0"/>
                <a:cs typeface="Arial" panose="020B0604020202020204" pitchFamily="34" charset="0"/>
              </a:rPr>
              <a:t>night’s</a:t>
            </a:r>
            <a:r>
              <a:rPr lang="en-US" sz="1800" spc="60"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sleep</a:t>
            </a:r>
            <a:r>
              <a:rPr lang="en-US" sz="1800" spc="60"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is</a:t>
            </a:r>
            <a:r>
              <a:rPr lang="en-US" sz="1800" spc="55" dirty="0">
                <a:effectLst/>
                <a:latin typeface="Arial" panose="020B0604020202020204" pitchFamily="34" charset="0"/>
                <a:ea typeface="Arial" panose="020B0604020202020204" pitchFamily="34" charset="0"/>
                <a:cs typeface="Arial" panose="020B0604020202020204" pitchFamily="34" charset="0"/>
              </a:rPr>
              <a:t> </a:t>
            </a:r>
            <a:r>
              <a:rPr lang="en-US" sz="1800" spc="-5" dirty="0">
                <a:effectLst/>
                <a:latin typeface="Arial" panose="020B0604020202020204" pitchFamily="34" charset="0"/>
                <a:ea typeface="Arial" panose="020B0604020202020204" pitchFamily="34" charset="0"/>
                <a:cs typeface="Arial" panose="020B0604020202020204" pitchFamily="34" charset="0"/>
              </a:rPr>
              <a:t>vital</a:t>
            </a:r>
            <a:r>
              <a:rPr lang="en-US" sz="1800" spc="70" dirty="0">
                <a:effectLst/>
                <a:latin typeface="Arial" panose="020B0604020202020204" pitchFamily="34" charset="0"/>
                <a:ea typeface="Arial" panose="020B0604020202020204" pitchFamily="34" charset="0"/>
                <a:cs typeface="Arial" panose="020B0604020202020204" pitchFamily="34" charset="0"/>
              </a:rPr>
              <a:t> </a:t>
            </a:r>
            <a:r>
              <a:rPr lang="en-US" sz="1800" spc="-5" dirty="0">
                <a:effectLst/>
                <a:latin typeface="Arial" panose="020B0604020202020204" pitchFamily="34" charset="0"/>
                <a:ea typeface="Arial" panose="020B0604020202020204" pitchFamily="34" charset="0"/>
                <a:cs typeface="Arial" panose="020B0604020202020204" pitchFamily="34" charset="0"/>
              </a:rPr>
              <a:t>when</a:t>
            </a:r>
            <a:r>
              <a:rPr lang="en-US" sz="1800" spc="60" dirty="0">
                <a:effectLst/>
                <a:latin typeface="Arial" panose="020B0604020202020204" pitchFamily="34" charset="0"/>
                <a:ea typeface="Arial" panose="020B0604020202020204" pitchFamily="34" charset="0"/>
                <a:cs typeface="Arial" panose="020B0604020202020204" pitchFamily="34" charset="0"/>
              </a:rPr>
              <a:t> </a:t>
            </a:r>
            <a:r>
              <a:rPr lang="en-US" sz="1800" spc="-5" dirty="0">
                <a:effectLst/>
                <a:latin typeface="Arial" panose="020B0604020202020204" pitchFamily="34" charset="0"/>
                <a:ea typeface="Arial" panose="020B0604020202020204" pitchFamily="34" charset="0"/>
                <a:cs typeface="Arial" panose="020B0604020202020204" pitchFamily="34" charset="0"/>
              </a:rPr>
              <a:t>studying</a:t>
            </a:r>
            <a:r>
              <a:rPr lang="en-US" sz="1800" spc="5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hard,</a:t>
            </a:r>
            <a:r>
              <a:rPr lang="en-US" sz="1800" spc="60"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so</a:t>
            </a:r>
            <a:r>
              <a:rPr lang="en-US" sz="1800" spc="60" dirty="0">
                <a:effectLst/>
                <a:latin typeface="Arial" panose="020B0604020202020204" pitchFamily="34" charset="0"/>
                <a:ea typeface="Arial" panose="020B0604020202020204" pitchFamily="34" charset="0"/>
                <a:cs typeface="Arial" panose="020B0604020202020204" pitchFamily="34" charset="0"/>
              </a:rPr>
              <a:t> </a:t>
            </a:r>
            <a:r>
              <a:rPr lang="en-US" sz="1800" spc="-5" dirty="0">
                <a:effectLst/>
                <a:latin typeface="Arial" panose="020B0604020202020204" pitchFamily="34" charset="0"/>
                <a:ea typeface="Arial" panose="020B0604020202020204" pitchFamily="34" charset="0"/>
                <a:cs typeface="Arial" panose="020B0604020202020204" pitchFamily="34" charset="0"/>
              </a:rPr>
              <a:t>having</a:t>
            </a:r>
            <a:r>
              <a:rPr lang="en-US" sz="1800" spc="6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a</a:t>
            </a:r>
            <a:r>
              <a:rPr lang="en-US" sz="1800" spc="60" dirty="0">
                <a:effectLst/>
                <a:latin typeface="Arial" panose="020B0604020202020204" pitchFamily="34" charset="0"/>
                <a:ea typeface="Arial" panose="020B0604020202020204" pitchFamily="34" charset="0"/>
                <a:cs typeface="Arial" panose="020B0604020202020204" pitchFamily="34" charset="0"/>
              </a:rPr>
              <a:t> </a:t>
            </a:r>
            <a:r>
              <a:rPr lang="en-US" sz="1800" spc="-5" dirty="0">
                <a:effectLst/>
                <a:latin typeface="Arial" panose="020B0604020202020204" pitchFamily="34" charset="0"/>
                <a:ea typeface="Arial" panose="020B0604020202020204" pitchFamily="34" charset="0"/>
                <a:cs typeface="Arial" panose="020B0604020202020204" pitchFamily="34" charset="0"/>
              </a:rPr>
              <a:t>regular</a:t>
            </a:r>
            <a:r>
              <a:rPr lang="en-US" sz="1800" spc="60"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time</a:t>
            </a:r>
            <a:r>
              <a:rPr lang="en-US" sz="1800" spc="60" dirty="0">
                <a:effectLst/>
                <a:latin typeface="Arial" panose="020B0604020202020204" pitchFamily="34" charset="0"/>
                <a:ea typeface="Arial" panose="020B0604020202020204" pitchFamily="34" charset="0"/>
                <a:cs typeface="Arial" panose="020B0604020202020204" pitchFamily="34" charset="0"/>
              </a:rPr>
              <a:t> </a:t>
            </a:r>
            <a:r>
              <a:rPr lang="en-US" sz="1800" spc="-5" dirty="0">
                <a:effectLst/>
                <a:latin typeface="Arial" panose="020B0604020202020204" pitchFamily="34" charset="0"/>
                <a:ea typeface="Arial" panose="020B0604020202020204" pitchFamily="34" charset="0"/>
                <a:cs typeface="Arial" panose="020B0604020202020204" pitchFamily="34" charset="0"/>
              </a:rPr>
              <a:t>when</a:t>
            </a:r>
            <a:r>
              <a:rPr lang="en-US" sz="1800" spc="60" dirty="0">
                <a:effectLst/>
                <a:latin typeface="Arial" panose="020B0604020202020204" pitchFamily="34" charset="0"/>
                <a:ea typeface="Arial" panose="020B0604020202020204" pitchFamily="34" charset="0"/>
                <a:cs typeface="Arial" panose="020B0604020202020204" pitchFamily="34" charset="0"/>
              </a:rPr>
              <a:t> </a:t>
            </a:r>
            <a:r>
              <a:rPr lang="en-US" sz="1800" spc="-5" dirty="0">
                <a:effectLst/>
                <a:latin typeface="Arial" panose="020B0604020202020204" pitchFamily="34" charset="0"/>
                <a:ea typeface="Arial" panose="020B0604020202020204" pitchFamily="34" charset="0"/>
                <a:cs typeface="Arial" panose="020B0604020202020204" pitchFamily="34" charset="0"/>
              </a:rPr>
              <a:t>they</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207010" indent="0" algn="just">
              <a:spcBef>
                <a:spcPts val="205"/>
              </a:spcBef>
              <a:spcAft>
                <a:spcPts val="0"/>
              </a:spcAft>
              <a:buNone/>
            </a:pPr>
            <a:r>
              <a:rPr lang="en-US" sz="1800" spc="-5" dirty="0">
                <a:effectLst/>
                <a:latin typeface="Arial" panose="020B0604020202020204" pitchFamily="34" charset="0"/>
                <a:ea typeface="Arial" panose="020B0604020202020204" pitchFamily="34" charset="0"/>
                <a:cs typeface="Times New Roman" panose="02020603050405020304" pitchFamily="18" charset="0"/>
              </a:rPr>
              <a:t>switch </a:t>
            </a:r>
            <a:r>
              <a:rPr lang="en-US" sz="1800" dirty="0">
                <a:effectLst/>
                <a:latin typeface="Arial" panose="020B0604020202020204" pitchFamily="34" charset="0"/>
                <a:ea typeface="Arial" panose="020B0604020202020204" pitchFamily="34" charset="0"/>
                <a:cs typeface="Times New Roman" panose="02020603050405020304" pitchFamily="18" charset="0"/>
              </a:rPr>
              <a:t>off</a:t>
            </a:r>
            <a:r>
              <a:rPr lang="en-US" sz="1800" spc="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lights</a:t>
            </a:r>
            <a:r>
              <a:rPr lang="en-US" sz="180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and</a:t>
            </a:r>
            <a:r>
              <a:rPr lang="en-US" sz="1800" spc="-5" dirty="0">
                <a:effectLst/>
                <a:latin typeface="Arial" panose="020B0604020202020204" pitchFamily="34" charset="0"/>
                <a:ea typeface="Arial" panose="020B0604020202020204" pitchFamily="34" charset="0"/>
                <a:cs typeface="Times New Roman" panose="02020603050405020304" pitchFamily="18" charset="0"/>
              </a:rPr>
              <a:t> sleep is</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important.</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indent="0">
              <a:spcBef>
                <a:spcPts val="20"/>
              </a:spcBef>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07010" marR="165100" indent="0" algn="just">
              <a:lnSpc>
                <a:spcPct val="114000"/>
              </a:lnSpc>
              <a:spcAft>
                <a:spcPts val="0"/>
              </a:spcAft>
              <a:buNone/>
            </a:pPr>
            <a:r>
              <a:rPr lang="en-US" sz="1800" dirty="0">
                <a:effectLst/>
                <a:latin typeface="Arial" panose="020B0604020202020204" pitchFamily="34" charset="0"/>
                <a:ea typeface="Arial" panose="020B0604020202020204" pitchFamily="34" charset="0"/>
                <a:cs typeface="Times New Roman" panose="02020603050405020304" pitchFamily="18" charset="0"/>
              </a:rPr>
              <a:t>It</a:t>
            </a:r>
            <a:r>
              <a:rPr lang="en-US" sz="1800" spc="-2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is</a:t>
            </a:r>
            <a:r>
              <a:rPr lang="en-US" sz="1800" spc="-3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also</a:t>
            </a:r>
            <a:r>
              <a:rPr lang="en-US" sz="1800" spc="-3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important</a:t>
            </a:r>
            <a:r>
              <a:rPr lang="en-US" sz="1800" spc="-3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that</a:t>
            </a:r>
            <a:r>
              <a:rPr lang="en-US" sz="1800" spc="-4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they</a:t>
            </a:r>
            <a:r>
              <a:rPr lang="en-US" sz="1800" spc="-4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do</a:t>
            </a:r>
            <a:r>
              <a:rPr lang="en-US" sz="1800" spc="-2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something</a:t>
            </a:r>
            <a:r>
              <a:rPr lang="en-US" sz="1800" spc="-3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when</a:t>
            </a:r>
            <a:r>
              <a:rPr lang="en-US" sz="1800" spc="-2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they</a:t>
            </a:r>
            <a:r>
              <a:rPr lang="en-US" sz="1800" spc="-4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have</a:t>
            </a:r>
            <a:r>
              <a:rPr lang="en-US" sz="1800" spc="-2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finished</a:t>
            </a:r>
            <a:r>
              <a:rPr lang="en-US" sz="1800" spc="-2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studying</a:t>
            </a:r>
            <a:r>
              <a:rPr lang="en-US" sz="1800" spc="-3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for</a:t>
            </a:r>
            <a:r>
              <a:rPr lang="en-US" sz="1800" spc="-3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the</a:t>
            </a:r>
            <a:r>
              <a:rPr lang="en-US" sz="1800" spc="-4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evening</a:t>
            </a:r>
            <a:r>
              <a:rPr lang="en-US" sz="1800" spc="-3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to</a:t>
            </a:r>
            <a:r>
              <a:rPr lang="en-US" sz="1800" spc="305"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help</a:t>
            </a:r>
            <a:r>
              <a:rPr lang="en-US" sz="1800" spc="-6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them</a:t>
            </a:r>
            <a:r>
              <a:rPr lang="en-US" sz="1800" spc="-6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relax</a:t>
            </a:r>
            <a:r>
              <a:rPr lang="en-US" sz="1800" spc="-7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such</a:t>
            </a:r>
            <a:r>
              <a:rPr lang="en-US" sz="1800" spc="-7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as</a:t>
            </a:r>
            <a:r>
              <a:rPr lang="en-US" sz="1800" spc="-5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catching</a:t>
            </a:r>
            <a:r>
              <a:rPr lang="en-US" sz="1800" spc="-6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up</a:t>
            </a:r>
            <a:r>
              <a:rPr lang="en-US" sz="1800" spc="-65" dirty="0">
                <a:effectLst/>
                <a:latin typeface="Arial" panose="020B0604020202020204" pitchFamily="34" charset="0"/>
                <a:ea typeface="Arial" panose="020B0604020202020204" pitchFamily="34" charset="0"/>
                <a:cs typeface="Times New Roman" panose="02020603050405020304" pitchFamily="18" charset="0"/>
              </a:rPr>
              <a:t> </a:t>
            </a:r>
            <a:r>
              <a:rPr lang="en-US" sz="1800" spc="-10" dirty="0">
                <a:effectLst/>
                <a:latin typeface="Arial" panose="020B0604020202020204" pitchFamily="34" charset="0"/>
                <a:ea typeface="Arial" panose="020B0604020202020204" pitchFamily="34" charset="0"/>
                <a:cs typeface="Times New Roman" panose="02020603050405020304" pitchFamily="18" charset="0"/>
              </a:rPr>
              <a:t>with</a:t>
            </a:r>
            <a:r>
              <a:rPr lang="en-US" sz="1800" spc="-6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friends</a:t>
            </a:r>
            <a:r>
              <a:rPr lang="en-US" sz="1800" spc="-6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on</a:t>
            </a:r>
            <a:r>
              <a:rPr lang="en-US" sz="1800" spc="-6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social</a:t>
            </a:r>
            <a:r>
              <a:rPr lang="en-US" sz="1800" spc="-8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media,</a:t>
            </a:r>
            <a:r>
              <a:rPr lang="en-US" sz="1800" spc="-6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watching</a:t>
            </a:r>
            <a:r>
              <a:rPr lang="en-US" sz="1800" spc="-7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videos/TV,</a:t>
            </a:r>
            <a:r>
              <a:rPr lang="en-US" sz="1800" spc="-6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reading,</a:t>
            </a:r>
            <a:r>
              <a:rPr lang="en-US" sz="1800" spc="385"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listening</a:t>
            </a:r>
            <a:r>
              <a:rPr lang="en-US" sz="1800" spc="-2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to</a:t>
            </a:r>
            <a:r>
              <a:rPr lang="en-US" sz="180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music,</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gaming</a:t>
            </a:r>
            <a:r>
              <a:rPr lang="en-US" sz="1800" spc="-2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etc.</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indent="0">
              <a:spcBef>
                <a:spcPts val="50"/>
              </a:spcBef>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07010" marR="163195" indent="0" algn="just">
              <a:lnSpc>
                <a:spcPct val="114000"/>
              </a:lnSpc>
              <a:spcAft>
                <a:spcPts val="0"/>
              </a:spcAft>
              <a:buNone/>
            </a:pPr>
            <a:r>
              <a:rPr lang="en-US" sz="1800" dirty="0">
                <a:effectLst/>
                <a:latin typeface="Arial" panose="020B0604020202020204" pitchFamily="34" charset="0"/>
                <a:ea typeface="Arial" panose="020B0604020202020204" pitchFamily="34" charset="0"/>
                <a:cs typeface="Times New Roman" panose="02020603050405020304" pitchFamily="18" charset="0"/>
              </a:rPr>
              <a:t>Eating</a:t>
            </a:r>
            <a:r>
              <a:rPr lang="en-US" sz="1800" spc="4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well</a:t>
            </a:r>
            <a:r>
              <a:rPr lang="en-US" sz="1800" spc="5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reduces</a:t>
            </a:r>
            <a:r>
              <a:rPr lang="en-US" sz="1800" spc="5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overall</a:t>
            </a:r>
            <a:r>
              <a:rPr lang="en-US" sz="1800" spc="5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stress</a:t>
            </a:r>
            <a:r>
              <a:rPr lang="en-US" sz="1800" spc="5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on</a:t>
            </a:r>
            <a:r>
              <a:rPr lang="en-US" sz="1800" spc="6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the</a:t>
            </a:r>
            <a:r>
              <a:rPr lang="en-US" sz="1800" spc="5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body</a:t>
            </a:r>
            <a:r>
              <a:rPr lang="en-US" sz="1800" spc="4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and</a:t>
            </a:r>
            <a:r>
              <a:rPr lang="en-US" sz="1800" spc="6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can</a:t>
            </a:r>
            <a:r>
              <a:rPr lang="en-US" sz="1800" spc="5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also</a:t>
            </a:r>
            <a:r>
              <a:rPr lang="en-US" sz="1800" spc="6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make</a:t>
            </a:r>
            <a:r>
              <a:rPr lang="en-US" sz="1800" spc="5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a</a:t>
            </a:r>
            <a:r>
              <a:rPr lang="en-US" sz="1800" spc="5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person</a:t>
            </a:r>
            <a:r>
              <a:rPr lang="en-US" sz="1800" spc="5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feel</a:t>
            </a:r>
            <a:r>
              <a:rPr lang="en-US" sz="1800" spc="5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good</a:t>
            </a:r>
            <a:r>
              <a:rPr lang="en-US" sz="1800" spc="4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about</a:t>
            </a:r>
            <a:r>
              <a:rPr lang="en-US" sz="1800" spc="135"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themselves.</a:t>
            </a:r>
            <a:r>
              <a:rPr lang="en-US" sz="1800" spc="6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Exercising</a:t>
            </a:r>
            <a:r>
              <a:rPr lang="en-US" sz="1800" spc="3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helps</a:t>
            </a:r>
            <a:r>
              <a:rPr lang="en-US" sz="1800" spc="3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to</a:t>
            </a:r>
            <a:r>
              <a:rPr lang="en-US" sz="1800" spc="3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clear</a:t>
            </a:r>
            <a:r>
              <a:rPr lang="en-US" sz="1800" spc="3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the</a:t>
            </a:r>
            <a:r>
              <a:rPr lang="en-US" sz="1800" spc="2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mind</a:t>
            </a:r>
            <a:r>
              <a:rPr lang="en-US" sz="1800" spc="3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and</a:t>
            </a:r>
            <a:r>
              <a:rPr lang="en-US" sz="1800" spc="2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provides</a:t>
            </a:r>
            <a:r>
              <a:rPr lang="en-US" sz="1800" spc="7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a</a:t>
            </a:r>
            <a:r>
              <a:rPr lang="en-US" sz="1800" spc="3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way</a:t>
            </a:r>
            <a:r>
              <a:rPr lang="en-US" sz="1800" spc="3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of</a:t>
            </a:r>
            <a:r>
              <a:rPr lang="en-US" sz="1800" spc="4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releasing</a:t>
            </a:r>
            <a:r>
              <a:rPr lang="en-US" sz="1800" spc="3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a</a:t>
            </a:r>
            <a:r>
              <a:rPr lang="en-US" sz="1800" spc="3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great</a:t>
            </a:r>
            <a:r>
              <a:rPr lang="en-US" sz="1800" spc="2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deal</a:t>
            </a:r>
            <a:r>
              <a:rPr lang="en-US" sz="1800" spc="365"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of</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the</a:t>
            </a:r>
            <a:r>
              <a:rPr lang="en-US" sz="180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muscle</a:t>
            </a:r>
            <a:r>
              <a:rPr lang="en-US" sz="180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tension</a:t>
            </a:r>
            <a:r>
              <a:rPr lang="en-US" sz="180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which</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stress</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produces.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075996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B38253F-84D9-9E40-B508-23522F14ED27}"/>
              </a:ext>
            </a:extLst>
          </p:cNvPr>
          <p:cNvSpPr>
            <a:spLocks noGrp="1"/>
          </p:cNvSpPr>
          <p:nvPr>
            <p:ph type="body" sz="quarter" idx="10"/>
          </p:nvPr>
        </p:nvSpPr>
        <p:spPr>
          <a:xfrm>
            <a:off x="1260000" y="1692000"/>
            <a:ext cx="5293200" cy="845460"/>
          </a:xfrm>
        </p:spPr>
        <p:txBody>
          <a:bodyPr/>
          <a:lstStyle/>
          <a:p>
            <a:r>
              <a:rPr lang="en-US"/>
              <a:t>The Anthem Way</a:t>
            </a:r>
          </a:p>
        </p:txBody>
      </p:sp>
      <p:sp>
        <p:nvSpPr>
          <p:cNvPr id="2" name="Text Placeholder 4">
            <a:extLst>
              <a:ext uri="{FF2B5EF4-FFF2-40B4-BE49-F238E27FC236}">
                <a16:creationId xmlns:a16="http://schemas.microsoft.com/office/drawing/2014/main" id="{CA1EA70C-6F03-DD20-99CD-6A32AC0AEB43}"/>
              </a:ext>
            </a:extLst>
          </p:cNvPr>
          <p:cNvSpPr txBox="1">
            <a:spLocks/>
          </p:cNvSpPr>
          <p:nvPr/>
        </p:nvSpPr>
        <p:spPr>
          <a:xfrm>
            <a:off x="1260000" y="2537459"/>
            <a:ext cx="5293200" cy="845460"/>
          </a:xfrm>
          <a:prstGeom prst="rect">
            <a:avLst/>
          </a:prstGeom>
        </p:spPr>
        <p:txBody>
          <a:bodyPr lIns="0" tIns="0" rIns="0" bIns="0"/>
          <a:lstStyle>
            <a:lvl1pPr marL="0" indent="0" algn="l" defTabSz="914400" rtl="0" eaLnBrk="1" latinLnBrk="0" hangingPunct="1">
              <a:lnSpc>
                <a:spcPct val="90000"/>
              </a:lnSpc>
              <a:spcBef>
                <a:spcPts val="1000"/>
              </a:spcBef>
              <a:buFontTx/>
              <a:buNone/>
              <a:defRPr sz="4800" b="1" kern="1200" spc="50" baseline="0">
                <a:solidFill>
                  <a:srgbClr val="564B5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000" b="0" i="1" u="none" strike="noStrike" kern="1200" cap="none" spc="50" normalizeH="0" baseline="0" noProof="0">
                <a:ln>
                  <a:noFill/>
                </a:ln>
                <a:solidFill>
                  <a:srgbClr val="564B51"/>
                </a:solidFill>
                <a:effectLst/>
                <a:uLnTx/>
                <a:uFillTx/>
                <a:latin typeface="Arial"/>
                <a:ea typeface="+mn-ea"/>
                <a:cs typeface="+mn-cs"/>
              </a:rPr>
              <a:t>A cycle for expert teaching to impact every student, every lesson, all the time </a:t>
            </a:r>
          </a:p>
        </p:txBody>
      </p:sp>
      <p:pic>
        <p:nvPicPr>
          <p:cNvPr id="3" name="Picture 2" descr="A green leaves in a circle&#10;&#10;Description automatically generated">
            <a:extLst>
              <a:ext uri="{FF2B5EF4-FFF2-40B4-BE49-F238E27FC236}">
                <a16:creationId xmlns:a16="http://schemas.microsoft.com/office/drawing/2014/main" id="{28B789B4-C7A7-76FB-03E4-8597BF581D29}"/>
              </a:ext>
            </a:extLst>
          </p:cNvPr>
          <p:cNvPicPr>
            <a:picLocks noChangeAspect="1"/>
          </p:cNvPicPr>
          <p:nvPr/>
        </p:nvPicPr>
        <p:blipFill>
          <a:blip r:embed="rId3"/>
          <a:stretch>
            <a:fillRect/>
          </a:stretch>
        </p:blipFill>
        <p:spPr>
          <a:xfrm>
            <a:off x="11374872" y="57410"/>
            <a:ext cx="788749" cy="803754"/>
          </a:xfrm>
          <a:prstGeom prst="rect">
            <a:avLst/>
          </a:prstGeom>
        </p:spPr>
      </p:pic>
      <p:pic>
        <p:nvPicPr>
          <p:cNvPr id="7" name="Picture 6" descr="A green text on a white background&#10;&#10;Description automatically generated">
            <a:extLst>
              <a:ext uri="{FF2B5EF4-FFF2-40B4-BE49-F238E27FC236}">
                <a16:creationId xmlns:a16="http://schemas.microsoft.com/office/drawing/2014/main" id="{61434A99-E193-C761-8CCB-25AEDB24261A}"/>
              </a:ext>
            </a:extLst>
          </p:cNvPr>
          <p:cNvPicPr>
            <a:picLocks noChangeAspect="1"/>
          </p:cNvPicPr>
          <p:nvPr/>
        </p:nvPicPr>
        <p:blipFill>
          <a:blip r:embed="rId4"/>
          <a:stretch>
            <a:fillRect/>
          </a:stretch>
        </p:blipFill>
        <p:spPr>
          <a:xfrm>
            <a:off x="273566" y="4757489"/>
            <a:ext cx="6241596" cy="1341046"/>
          </a:xfrm>
          <a:prstGeom prst="rect">
            <a:avLst/>
          </a:prstGeom>
        </p:spPr>
      </p:pic>
    </p:spTree>
    <p:extLst>
      <p:ext uri="{BB962C8B-B14F-4D97-AF65-F5344CB8AC3E}">
        <p14:creationId xmlns:p14="http://schemas.microsoft.com/office/powerpoint/2010/main" val="2727893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CB82A-7BFC-CBF1-BE09-075B3E30D7B7}"/>
              </a:ext>
            </a:extLst>
          </p:cNvPr>
          <p:cNvSpPr>
            <a:spLocks noGrp="1"/>
          </p:cNvSpPr>
          <p:nvPr>
            <p:ph type="title"/>
          </p:nvPr>
        </p:nvSpPr>
        <p:spPr>
          <a:xfrm>
            <a:off x="174171" y="0"/>
            <a:ext cx="10515600" cy="1325563"/>
          </a:xfrm>
        </p:spPr>
        <p:txBody>
          <a:bodyPr/>
          <a:lstStyle/>
          <a:p>
            <a:r>
              <a:rPr lang="en-GB"/>
              <a:t>Cumulative fluency</a:t>
            </a:r>
          </a:p>
        </p:txBody>
      </p:sp>
      <p:sp>
        <p:nvSpPr>
          <p:cNvPr id="2" name="Slide Number Placeholder 1">
            <a:extLst>
              <a:ext uri="{FF2B5EF4-FFF2-40B4-BE49-F238E27FC236}">
                <a16:creationId xmlns:a16="http://schemas.microsoft.com/office/drawing/2014/main" id="{5C5386A8-0940-463A-96E8-EA340832FD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4D7A67-58CE-4340-A4D7-8578266409B1}" type="slidenum">
              <a:rPr kumimoji="0" lang="en-GB" sz="1200" b="1" i="0" u="none" strike="noStrike" kern="1200" cap="none" spc="0" normalizeH="0" baseline="0" noProof="0" smtClean="0">
                <a:ln>
                  <a:noFill/>
                </a:ln>
                <a:solidFill>
                  <a:srgbClr val="564B5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1" i="0" u="none" strike="noStrike" kern="1200" cap="none" spc="0" normalizeH="0" baseline="0" noProof="0">
              <a:ln>
                <a:noFill/>
              </a:ln>
              <a:solidFill>
                <a:srgbClr val="564B51"/>
              </a:solidFill>
              <a:effectLst/>
              <a:uLnTx/>
              <a:uFillTx/>
              <a:latin typeface="Arial"/>
              <a:ea typeface="+mn-ea"/>
              <a:cs typeface="+mn-cs"/>
            </a:endParaRPr>
          </a:p>
        </p:txBody>
      </p:sp>
      <p:pic>
        <p:nvPicPr>
          <p:cNvPr id="5" name="Picture 4" descr="A group of cubes with text&#10;&#10;Description automatically generated">
            <a:extLst>
              <a:ext uri="{FF2B5EF4-FFF2-40B4-BE49-F238E27FC236}">
                <a16:creationId xmlns:a16="http://schemas.microsoft.com/office/drawing/2014/main" id="{438AF5A4-6B30-CD5F-0F19-1B97BF0E1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2732"/>
            <a:ext cx="12192000" cy="5388609"/>
          </a:xfrm>
          <a:prstGeom prst="rect">
            <a:avLst/>
          </a:prstGeom>
        </p:spPr>
      </p:pic>
      <p:pic>
        <p:nvPicPr>
          <p:cNvPr id="4" name="Picture 3" descr="A green leaves in a circle&#10;&#10;Description automatically generated">
            <a:extLst>
              <a:ext uri="{FF2B5EF4-FFF2-40B4-BE49-F238E27FC236}">
                <a16:creationId xmlns:a16="http://schemas.microsoft.com/office/drawing/2014/main" id="{CD1150D4-6DD5-3A9C-E848-F1ECCC7051A5}"/>
              </a:ext>
            </a:extLst>
          </p:cNvPr>
          <p:cNvPicPr>
            <a:picLocks noChangeAspect="1"/>
          </p:cNvPicPr>
          <p:nvPr/>
        </p:nvPicPr>
        <p:blipFill>
          <a:blip r:embed="rId4"/>
          <a:stretch>
            <a:fillRect/>
          </a:stretch>
        </p:blipFill>
        <p:spPr>
          <a:xfrm>
            <a:off x="11374872" y="57410"/>
            <a:ext cx="788749" cy="803754"/>
          </a:xfrm>
          <a:prstGeom prst="rect">
            <a:avLst/>
          </a:prstGeom>
        </p:spPr>
      </p:pic>
    </p:spTree>
    <p:extLst>
      <p:ext uri="{BB962C8B-B14F-4D97-AF65-F5344CB8AC3E}">
        <p14:creationId xmlns:p14="http://schemas.microsoft.com/office/powerpoint/2010/main" val="3511339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76D1A9-6580-A8EB-AA41-6FAC4D25BD1F}"/>
              </a:ext>
            </a:extLst>
          </p:cNvPr>
          <p:cNvSpPr>
            <a:spLocks noGrp="1"/>
          </p:cNvSpPr>
          <p:nvPr>
            <p:ph type="title"/>
          </p:nvPr>
        </p:nvSpPr>
        <p:spPr>
          <a:xfrm>
            <a:off x="572493" y="238539"/>
            <a:ext cx="11018520" cy="1434415"/>
          </a:xfrm>
        </p:spPr>
        <p:txBody>
          <a:bodyPr anchor="b">
            <a:normAutofit/>
          </a:bodyPr>
          <a:lstStyle/>
          <a:p>
            <a:r>
              <a:rPr lang="en-GB" sz="5400"/>
              <a:t>Why?</a:t>
            </a:r>
            <a:endParaRPr lang="en-GB" sz="5400" dirty="0"/>
          </a:p>
        </p:txBody>
      </p:sp>
      <p:sp>
        <p:nvSpPr>
          <p:cNvPr id="4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541908-DBCB-3E19-5219-C01CE9AD019F}"/>
              </a:ext>
            </a:extLst>
          </p:cNvPr>
          <p:cNvSpPr>
            <a:spLocks noGrp="1"/>
          </p:cNvSpPr>
          <p:nvPr>
            <p:ph idx="1"/>
          </p:nvPr>
        </p:nvSpPr>
        <p:spPr>
          <a:xfrm>
            <a:off x="572493" y="2071316"/>
            <a:ext cx="6713552" cy="4119172"/>
          </a:xfrm>
        </p:spPr>
        <p:txBody>
          <a:bodyPr anchor="t">
            <a:normAutofit/>
          </a:bodyPr>
          <a:lstStyle/>
          <a:p>
            <a:r>
              <a:rPr lang="en-US" sz="1500" spc="-5">
                <a:effectLst/>
                <a:latin typeface="Arial" panose="020B0604020202020204" pitchFamily="34" charset="0"/>
                <a:ea typeface="Arial" panose="020B0604020202020204" pitchFamily="34" charset="0"/>
                <a:cs typeface="Times New Roman" panose="02020603050405020304" pitchFamily="18" charset="0"/>
              </a:rPr>
              <a:t>Topics</a:t>
            </a:r>
            <a:r>
              <a:rPr lang="en-US" sz="1500" spc="-15">
                <a:effectLst/>
                <a:latin typeface="Arial" panose="020B0604020202020204" pitchFamily="34" charset="0"/>
                <a:ea typeface="Arial" panose="020B0604020202020204" pitchFamily="34" charset="0"/>
                <a:cs typeface="Times New Roman" panose="02020603050405020304" pitchFamily="18" charset="0"/>
              </a:rPr>
              <a:t> </a:t>
            </a:r>
            <a:r>
              <a:rPr lang="en-US" sz="1500" spc="-5">
                <a:effectLst/>
                <a:latin typeface="Arial" panose="020B0604020202020204" pitchFamily="34" charset="0"/>
                <a:ea typeface="Arial" panose="020B0604020202020204" pitchFamily="34" charset="0"/>
                <a:cs typeface="Times New Roman" panose="02020603050405020304" pitchFamily="18" charset="0"/>
              </a:rPr>
              <a:t>need</a:t>
            </a:r>
            <a:r>
              <a:rPr lang="en-US" sz="1500" spc="-15">
                <a:effectLst/>
                <a:latin typeface="Arial" panose="020B0604020202020204" pitchFamily="34" charset="0"/>
                <a:ea typeface="Arial" panose="020B0604020202020204" pitchFamily="34" charset="0"/>
                <a:cs typeface="Times New Roman" panose="02020603050405020304" pitchFamily="18" charset="0"/>
              </a:rPr>
              <a:t> </a:t>
            </a:r>
            <a:r>
              <a:rPr lang="en-US" sz="1500">
                <a:effectLst/>
                <a:latin typeface="Arial" panose="020B0604020202020204" pitchFamily="34" charset="0"/>
                <a:ea typeface="Arial" panose="020B0604020202020204" pitchFamily="34" charset="0"/>
                <a:cs typeface="Times New Roman" panose="02020603050405020304" pitchFamily="18" charset="0"/>
              </a:rPr>
              <a:t>to</a:t>
            </a:r>
            <a:r>
              <a:rPr lang="en-US" sz="1500" spc="-15">
                <a:effectLst/>
                <a:latin typeface="Arial" panose="020B0604020202020204" pitchFamily="34" charset="0"/>
                <a:ea typeface="Arial" panose="020B0604020202020204" pitchFamily="34" charset="0"/>
                <a:cs typeface="Times New Roman" panose="02020603050405020304" pitchFamily="18" charset="0"/>
              </a:rPr>
              <a:t> </a:t>
            </a:r>
            <a:r>
              <a:rPr lang="en-US" sz="1500">
                <a:effectLst/>
                <a:latin typeface="Arial" panose="020B0604020202020204" pitchFamily="34" charset="0"/>
                <a:ea typeface="Arial" panose="020B0604020202020204" pitchFamily="34" charset="0"/>
                <a:cs typeface="Times New Roman" panose="02020603050405020304" pitchFamily="18" charset="0"/>
              </a:rPr>
              <a:t>be</a:t>
            </a:r>
            <a:r>
              <a:rPr lang="en-US" sz="1500" spc="-5">
                <a:effectLst/>
                <a:latin typeface="Arial" panose="020B0604020202020204" pitchFamily="34" charset="0"/>
                <a:ea typeface="Arial" panose="020B0604020202020204" pitchFamily="34" charset="0"/>
                <a:cs typeface="Times New Roman" panose="02020603050405020304" pitchFamily="18" charset="0"/>
              </a:rPr>
              <a:t> revisited</a:t>
            </a:r>
            <a:r>
              <a:rPr lang="en-US" sz="1500" spc="-15">
                <a:effectLst/>
                <a:latin typeface="Arial" panose="020B0604020202020204" pitchFamily="34" charset="0"/>
                <a:ea typeface="Arial" panose="020B0604020202020204" pitchFamily="34" charset="0"/>
                <a:cs typeface="Times New Roman" panose="02020603050405020304" pitchFamily="18" charset="0"/>
              </a:rPr>
              <a:t> </a:t>
            </a:r>
            <a:r>
              <a:rPr lang="en-US" sz="1500">
                <a:effectLst/>
                <a:latin typeface="Arial" panose="020B0604020202020204" pitchFamily="34" charset="0"/>
                <a:ea typeface="Arial" panose="020B0604020202020204" pitchFamily="34" charset="0"/>
                <a:cs typeface="Times New Roman" panose="02020603050405020304" pitchFamily="18" charset="0"/>
              </a:rPr>
              <a:t>more</a:t>
            </a:r>
            <a:r>
              <a:rPr lang="en-US" sz="1500" spc="-15">
                <a:effectLst/>
                <a:latin typeface="Arial" panose="020B0604020202020204" pitchFamily="34" charset="0"/>
                <a:ea typeface="Arial" panose="020B0604020202020204" pitchFamily="34" charset="0"/>
                <a:cs typeface="Times New Roman" panose="02020603050405020304" pitchFamily="18" charset="0"/>
              </a:rPr>
              <a:t> </a:t>
            </a:r>
            <a:r>
              <a:rPr lang="en-US" sz="1500" spc="-5">
                <a:effectLst/>
                <a:latin typeface="Arial" panose="020B0604020202020204" pitchFamily="34" charset="0"/>
                <a:ea typeface="Arial" panose="020B0604020202020204" pitchFamily="34" charset="0"/>
                <a:cs typeface="Times New Roman" panose="02020603050405020304" pitchFamily="18" charset="0"/>
              </a:rPr>
              <a:t>than once to help students</a:t>
            </a:r>
            <a:r>
              <a:rPr lang="en-US" sz="1500" spc="30">
                <a:effectLst/>
                <a:latin typeface="Arial" panose="020B0604020202020204" pitchFamily="34" charset="0"/>
                <a:ea typeface="Arial" panose="020B0604020202020204" pitchFamily="34" charset="0"/>
                <a:cs typeface="Times New Roman" panose="02020603050405020304" pitchFamily="18" charset="0"/>
              </a:rPr>
              <a:t> </a:t>
            </a:r>
            <a:r>
              <a:rPr lang="en-US" sz="1500" spc="-5">
                <a:effectLst/>
                <a:latin typeface="Arial" panose="020B0604020202020204" pitchFamily="34" charset="0"/>
                <a:ea typeface="Arial" panose="020B0604020202020204" pitchFamily="34" charset="0"/>
                <a:cs typeface="Times New Roman" panose="02020603050405020304" pitchFamily="18" charset="0"/>
              </a:rPr>
              <a:t>retain information. </a:t>
            </a:r>
          </a:p>
          <a:p>
            <a:r>
              <a:rPr lang="en-US" sz="1500" spc="-5">
                <a:effectLst/>
                <a:latin typeface="Arial" panose="020B0604020202020204" pitchFamily="34" charset="0"/>
                <a:ea typeface="Arial" panose="020B0604020202020204" pitchFamily="34" charset="0"/>
                <a:cs typeface="Times New Roman" panose="02020603050405020304" pitchFamily="18" charset="0"/>
              </a:rPr>
              <a:t>The Scholar’s Guide is designed to enable students to know what they are learning, in what order they are learning it and how their learning is interconnected. In essence, it is designed to take the mystery out of the curriculum. </a:t>
            </a:r>
          </a:p>
          <a:p>
            <a:r>
              <a:rPr lang="en-US" sz="1500" spc="-5">
                <a:effectLst/>
                <a:latin typeface="Arial" panose="020B0604020202020204" pitchFamily="34" charset="0"/>
                <a:ea typeface="Arial" panose="020B0604020202020204" pitchFamily="34" charset="0"/>
                <a:cs typeface="Times New Roman" panose="02020603050405020304" pitchFamily="18" charset="0"/>
              </a:rPr>
              <a:t>Students have a retrieval activity at the start of each lesson which we call a fast start. The questions in this section are the from the Scholar’s Guide so already we are asking students to recall knowledge from previous lessons, and if they are stuck, to use the Scholar’s Guide as a working document to fill in the gaps in their knowledge. By continually revisiting the work, over a series of assessment cycles, it is proven that more knowledge will be retained in their long-term memory.</a:t>
            </a:r>
          </a:p>
          <a:p>
            <a:r>
              <a:rPr lang="en-US" sz="1500" spc="-5">
                <a:effectLst/>
                <a:latin typeface="Arial" panose="020B0604020202020204" pitchFamily="34" charset="0"/>
                <a:ea typeface="Arial" panose="020B0604020202020204" pitchFamily="34" charset="0"/>
                <a:cs typeface="Times New Roman" panose="02020603050405020304" pitchFamily="18" charset="0"/>
              </a:rPr>
              <a:t>But how can the Scholar’s Guide be used for revision? Each week, students have been learning a bite size revision skill and these (among others) are compiled in this booklet for you.</a:t>
            </a:r>
            <a:endParaRPr lang="en-GB" sz="1500">
              <a:effectLst/>
              <a:latin typeface="Arial" panose="020B0604020202020204" pitchFamily="34" charset="0"/>
              <a:ea typeface="Arial" panose="020B0604020202020204" pitchFamily="34" charset="0"/>
              <a:cs typeface="Times New Roman" panose="02020603050405020304" pitchFamily="18" charset="0"/>
            </a:endParaRPr>
          </a:p>
          <a:p>
            <a:endParaRPr lang="en-GB" sz="1500"/>
          </a:p>
        </p:txBody>
      </p:sp>
      <p:pic>
        <p:nvPicPr>
          <p:cNvPr id="5" name="image1.png">
            <a:extLst>
              <a:ext uri="{FF2B5EF4-FFF2-40B4-BE49-F238E27FC236}">
                <a16:creationId xmlns:a16="http://schemas.microsoft.com/office/drawing/2014/main" id="{6A13823E-683D-FEA8-9487-3FE09525BD37}"/>
              </a:ext>
            </a:extLst>
          </p:cNvPr>
          <p:cNvPicPr>
            <a:picLocks noChangeAspect="1"/>
          </p:cNvPicPr>
          <p:nvPr/>
        </p:nvPicPr>
        <p:blipFill>
          <a:blip r:embed="rId2" cstate="print"/>
          <a:stretch>
            <a:fillRect/>
          </a:stretch>
        </p:blipFill>
        <p:spPr>
          <a:xfrm>
            <a:off x="7363506" y="2276217"/>
            <a:ext cx="4747984" cy="3418158"/>
          </a:xfrm>
          <a:prstGeom prst="rect">
            <a:avLst/>
          </a:prstGeom>
        </p:spPr>
      </p:pic>
    </p:spTree>
    <p:extLst>
      <p:ext uri="{BB962C8B-B14F-4D97-AF65-F5344CB8AC3E}">
        <p14:creationId xmlns:p14="http://schemas.microsoft.com/office/powerpoint/2010/main" val="3747688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EA5BC-4920-DD93-56E5-9276F72D898C}"/>
              </a:ext>
            </a:extLst>
          </p:cNvPr>
          <p:cNvSpPr>
            <a:spLocks noGrp="1"/>
          </p:cNvSpPr>
          <p:nvPr>
            <p:ph type="title"/>
          </p:nvPr>
        </p:nvSpPr>
        <p:spPr>
          <a:xfrm>
            <a:off x="838200" y="194528"/>
            <a:ext cx="10515600" cy="1325563"/>
          </a:xfrm>
        </p:spPr>
        <p:txBody>
          <a:bodyPr>
            <a:normAutofit/>
          </a:bodyPr>
          <a:lstStyle/>
          <a:p>
            <a:r>
              <a:rPr lang="en-US" sz="3200" dirty="0"/>
              <a:t>What is the intended impact of our Scholar's Guides?</a:t>
            </a:r>
          </a:p>
        </p:txBody>
      </p:sp>
      <p:sp>
        <p:nvSpPr>
          <p:cNvPr id="3" name="Content Placeholder 2">
            <a:extLst>
              <a:ext uri="{FF2B5EF4-FFF2-40B4-BE49-F238E27FC236}">
                <a16:creationId xmlns:a16="http://schemas.microsoft.com/office/drawing/2014/main" id="{6C8751ED-F1A7-9D30-6826-F6836E50B1C7}"/>
              </a:ext>
            </a:extLst>
          </p:cNvPr>
          <p:cNvSpPr>
            <a:spLocks noGrp="1"/>
          </p:cNvSpPr>
          <p:nvPr>
            <p:ph idx="1"/>
          </p:nvPr>
        </p:nvSpPr>
        <p:spPr>
          <a:xfrm>
            <a:off x="838200" y="1529924"/>
            <a:ext cx="10515600" cy="4976859"/>
          </a:xfrm>
        </p:spPr>
        <p:txBody>
          <a:bodyPr vert="horz" lIns="91440" tIns="45720" rIns="91440" bIns="45720" rtlCol="0" anchor="t">
            <a:normAutofit/>
          </a:bodyPr>
          <a:lstStyle/>
          <a:p>
            <a:r>
              <a:rPr lang="en-US" dirty="0">
                <a:cs typeface="Arial"/>
              </a:rPr>
              <a:t>The </a:t>
            </a:r>
            <a:r>
              <a:rPr lang="en-US" b="1" dirty="0">
                <a:cs typeface="Arial"/>
              </a:rPr>
              <a:t>guides</a:t>
            </a:r>
            <a:r>
              <a:rPr lang="en-US" dirty="0">
                <a:cs typeface="Arial"/>
              </a:rPr>
              <a:t> include the core knowledge students will need to know. This includes the knowledge we are expected to teach them as part of the National Curriculum and GCSE syllabuses; as well as additional content where appropriate.</a:t>
            </a:r>
          </a:p>
          <a:p>
            <a:r>
              <a:rPr lang="en-US" dirty="0">
                <a:cs typeface="Arial"/>
              </a:rPr>
              <a:t>The use of command words in the </a:t>
            </a:r>
            <a:r>
              <a:rPr lang="en-US" b="1" dirty="0">
                <a:cs typeface="Arial"/>
              </a:rPr>
              <a:t>'so that I can'</a:t>
            </a:r>
            <a:r>
              <a:rPr lang="en-US" dirty="0">
                <a:cs typeface="Arial"/>
              </a:rPr>
              <a:t> section supports students in understanding how they can apply this knowledge.</a:t>
            </a:r>
          </a:p>
          <a:p>
            <a:r>
              <a:rPr lang="en-US" dirty="0">
                <a:cs typeface="Arial"/>
              </a:rPr>
              <a:t>The key </a:t>
            </a:r>
            <a:r>
              <a:rPr lang="en-US" b="1" dirty="0">
                <a:cs typeface="Arial"/>
              </a:rPr>
              <a:t>vocabulary</a:t>
            </a:r>
            <a:r>
              <a:rPr lang="en-US" dirty="0">
                <a:cs typeface="Arial"/>
              </a:rPr>
              <a:t> supports students in accessing the lesson content.</a:t>
            </a:r>
          </a:p>
          <a:p>
            <a:r>
              <a:rPr lang="en-US" dirty="0">
                <a:cs typeface="Arial"/>
              </a:rPr>
              <a:t>The </a:t>
            </a:r>
            <a:r>
              <a:rPr lang="en-US" b="1" dirty="0">
                <a:cs typeface="Arial"/>
              </a:rPr>
              <a:t>end of term assessments</a:t>
            </a:r>
            <a:r>
              <a:rPr lang="en-US" dirty="0">
                <a:cs typeface="Arial"/>
              </a:rPr>
              <a:t> enable us to work out patterns and trends of what the students have retained.</a:t>
            </a:r>
          </a:p>
          <a:p>
            <a:r>
              <a:rPr lang="en-US" dirty="0">
                <a:cs typeface="Arial"/>
              </a:rPr>
              <a:t>The </a:t>
            </a:r>
            <a:r>
              <a:rPr lang="en-US" b="1" dirty="0">
                <a:cs typeface="Arial"/>
              </a:rPr>
              <a:t>Super Teaching Week</a:t>
            </a:r>
            <a:r>
              <a:rPr lang="en-US" dirty="0">
                <a:cs typeface="Arial"/>
              </a:rPr>
              <a:t> enables teachers to reteach areas of the course that students have clearly struggled with and challenge any misconceptions they may have. This then enables them to move on to the next topic with a secure understanding of what has come previously.</a:t>
            </a:r>
          </a:p>
        </p:txBody>
      </p:sp>
    </p:spTree>
    <p:extLst>
      <p:ext uri="{BB962C8B-B14F-4D97-AF65-F5344CB8AC3E}">
        <p14:creationId xmlns:p14="http://schemas.microsoft.com/office/powerpoint/2010/main" val="2148817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77773-8FBE-E8E7-7DD3-0D6E5449F289}"/>
              </a:ext>
            </a:extLst>
          </p:cNvPr>
          <p:cNvSpPr>
            <a:spLocks noGrp="1"/>
          </p:cNvSpPr>
          <p:nvPr>
            <p:ph type="title"/>
          </p:nvPr>
        </p:nvSpPr>
        <p:spPr>
          <a:xfrm>
            <a:off x="731874" y="0"/>
            <a:ext cx="10515600" cy="1325563"/>
          </a:xfrm>
        </p:spPr>
        <p:txBody>
          <a:bodyPr/>
          <a:lstStyle/>
          <a:p>
            <a:r>
              <a:rPr lang="en-GB" dirty="0"/>
              <a:t>Setting up for success</a:t>
            </a:r>
          </a:p>
        </p:txBody>
      </p:sp>
      <p:sp>
        <p:nvSpPr>
          <p:cNvPr id="3" name="Content Placeholder 2">
            <a:extLst>
              <a:ext uri="{FF2B5EF4-FFF2-40B4-BE49-F238E27FC236}">
                <a16:creationId xmlns:a16="http://schemas.microsoft.com/office/drawing/2014/main" id="{75752B07-497E-499D-CB23-22A029624931}"/>
              </a:ext>
            </a:extLst>
          </p:cNvPr>
          <p:cNvSpPr>
            <a:spLocks noGrp="1"/>
          </p:cNvSpPr>
          <p:nvPr>
            <p:ph idx="1"/>
          </p:nvPr>
        </p:nvSpPr>
        <p:spPr>
          <a:xfrm>
            <a:off x="838200" y="1325563"/>
            <a:ext cx="10515600" cy="4851400"/>
          </a:xfrm>
        </p:spPr>
        <p:txBody>
          <a:bodyPr>
            <a:normAutofit fontScale="77500" lnSpcReduction="20000"/>
          </a:bodyPr>
          <a:lstStyle/>
          <a:p>
            <a:pPr marL="0" indent="0">
              <a:buNone/>
            </a:pPr>
            <a:r>
              <a:rPr lang="en-GB" b="1" dirty="0"/>
              <a:t>Where should they revise?</a:t>
            </a:r>
          </a:p>
          <a:p>
            <a:pPr marL="0" indent="0">
              <a:buNone/>
            </a:pPr>
            <a:r>
              <a:rPr lang="en-GB" dirty="0"/>
              <a:t>Ideally a clutter free desk in a quiet area of the house. Distractions should be at a minimum so no mobile phone or tv!</a:t>
            </a:r>
          </a:p>
          <a:p>
            <a:pPr marL="0" indent="0">
              <a:buNone/>
            </a:pPr>
            <a:endParaRPr lang="en-GB" dirty="0"/>
          </a:p>
          <a:p>
            <a:pPr marL="0" indent="0">
              <a:buNone/>
            </a:pPr>
            <a:r>
              <a:rPr lang="en-GB" b="1" dirty="0"/>
              <a:t>What will they need?</a:t>
            </a:r>
          </a:p>
          <a:p>
            <a:pPr marL="0" indent="0">
              <a:buNone/>
            </a:pPr>
            <a:r>
              <a:rPr lang="en-GB" dirty="0"/>
              <a:t>All students really need is a pen and paper, alongside their Scholar’s Guide. Some students may want to use flashcards, highlighters or different coloured pens.</a:t>
            </a:r>
          </a:p>
          <a:p>
            <a:pPr marL="0" indent="0">
              <a:buNone/>
            </a:pPr>
            <a:endParaRPr lang="en-GB" dirty="0"/>
          </a:p>
          <a:p>
            <a:pPr marL="0" indent="0">
              <a:buNone/>
            </a:pPr>
            <a:r>
              <a:rPr lang="en-GB" b="1" dirty="0"/>
              <a:t>When should they revise?</a:t>
            </a:r>
          </a:p>
          <a:p>
            <a:pPr marL="0" indent="0">
              <a:buNone/>
            </a:pPr>
            <a:r>
              <a:rPr lang="en-GB" dirty="0"/>
              <a:t>It is important to consider a meaningful length of time that they can revise for but working too much or for too long can be counterproductive. Have regular rest breaks and be realistic about what they can cover.</a:t>
            </a:r>
          </a:p>
          <a:p>
            <a:pPr marL="0" indent="0">
              <a:buNone/>
            </a:pPr>
            <a:endParaRPr lang="en-GB" dirty="0"/>
          </a:p>
          <a:p>
            <a:pPr marL="0" indent="0">
              <a:buNone/>
            </a:pPr>
            <a:r>
              <a:rPr lang="en-GB" dirty="0">
                <a:solidFill>
                  <a:schemeClr val="accent1"/>
                </a:solidFill>
              </a:rPr>
              <a:t>It is important to remind your child that they aren’t expected to remember everything. Some areas they will find information easy to retain; other areas it will be more of a challenge. The whole idea of assessment weeks is to find gaps in students' knowledge and to support them in overcoming these in Super Teaching Week.</a:t>
            </a:r>
          </a:p>
          <a:p>
            <a:endParaRPr lang="en-GB" dirty="0"/>
          </a:p>
        </p:txBody>
      </p:sp>
    </p:spTree>
    <p:extLst>
      <p:ext uri="{BB962C8B-B14F-4D97-AF65-F5344CB8AC3E}">
        <p14:creationId xmlns:p14="http://schemas.microsoft.com/office/powerpoint/2010/main" val="1912990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F34E-A949-6A32-006B-1E008607AB98}"/>
              </a:ext>
            </a:extLst>
          </p:cNvPr>
          <p:cNvSpPr>
            <a:spLocks noGrp="1"/>
          </p:cNvSpPr>
          <p:nvPr>
            <p:ph type="title"/>
          </p:nvPr>
        </p:nvSpPr>
        <p:spPr/>
        <p:txBody>
          <a:bodyPr/>
          <a:lstStyle/>
          <a:p>
            <a:r>
              <a:rPr lang="en-GB" dirty="0"/>
              <a:t>Strategies</a:t>
            </a:r>
          </a:p>
        </p:txBody>
      </p:sp>
      <p:sp>
        <p:nvSpPr>
          <p:cNvPr id="3" name="Content Placeholder 2">
            <a:extLst>
              <a:ext uri="{FF2B5EF4-FFF2-40B4-BE49-F238E27FC236}">
                <a16:creationId xmlns:a16="http://schemas.microsoft.com/office/drawing/2014/main" id="{3DDBD3A3-31AE-A407-E75E-6243E5B89B98}"/>
              </a:ext>
            </a:extLst>
          </p:cNvPr>
          <p:cNvSpPr>
            <a:spLocks noGrp="1"/>
          </p:cNvSpPr>
          <p:nvPr>
            <p:ph idx="1"/>
          </p:nvPr>
        </p:nvSpPr>
        <p:spPr/>
        <p:txBody>
          <a:bodyPr/>
          <a:lstStyle/>
          <a:p>
            <a:r>
              <a:rPr lang="en-GB" dirty="0"/>
              <a:t>The following pages contain some of the strategies that our students have practiced in Personal Development each week. During each bite size session on this, they have had an opportunity to practice each skill.</a:t>
            </a:r>
          </a:p>
        </p:txBody>
      </p:sp>
    </p:spTree>
    <p:extLst>
      <p:ext uri="{BB962C8B-B14F-4D97-AF65-F5344CB8AC3E}">
        <p14:creationId xmlns:p14="http://schemas.microsoft.com/office/powerpoint/2010/main" val="3729281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10151-4FD4-04FF-FF00-4933BA9C1490}"/>
              </a:ext>
            </a:extLst>
          </p:cNvPr>
          <p:cNvSpPr>
            <a:spLocks noGrp="1"/>
          </p:cNvSpPr>
          <p:nvPr>
            <p:ph type="title"/>
          </p:nvPr>
        </p:nvSpPr>
        <p:spPr/>
        <p:txBody>
          <a:bodyPr/>
          <a:lstStyle/>
          <a:p>
            <a:r>
              <a:rPr lang="en-GB" dirty="0"/>
              <a:t>What is self-quizzing?</a:t>
            </a:r>
          </a:p>
        </p:txBody>
      </p:sp>
      <p:sp>
        <p:nvSpPr>
          <p:cNvPr id="3" name="Content Placeholder 2">
            <a:extLst>
              <a:ext uri="{FF2B5EF4-FFF2-40B4-BE49-F238E27FC236}">
                <a16:creationId xmlns:a16="http://schemas.microsoft.com/office/drawing/2014/main" id="{179A3AC9-4315-5824-23F2-F1BC601E9541}"/>
              </a:ext>
            </a:extLst>
          </p:cNvPr>
          <p:cNvSpPr>
            <a:spLocks noGrp="1"/>
          </p:cNvSpPr>
          <p:nvPr>
            <p:ph idx="1"/>
          </p:nvPr>
        </p:nvSpPr>
        <p:spPr/>
        <p:txBody>
          <a:bodyPr vert="horz" lIns="91440" tIns="45720" rIns="91440" bIns="45720" rtlCol="0" anchor="t">
            <a:normAutofit/>
          </a:bodyPr>
          <a:lstStyle/>
          <a:p>
            <a:r>
              <a:rPr lang="en-GB" dirty="0">
                <a:cs typeface="Arial"/>
              </a:rPr>
              <a:t>This is a crucial skill in your use of the Scholars Guide and will be an activity you can do independently when preparing for assessments. It is also one of the best revision skills you can master!</a:t>
            </a:r>
          </a:p>
          <a:p>
            <a:endParaRPr lang="en-GB" dirty="0">
              <a:cs typeface="Arial"/>
            </a:endParaRPr>
          </a:p>
          <a:p>
            <a:r>
              <a:rPr lang="en-GB" dirty="0">
                <a:cs typeface="Arial"/>
              </a:rPr>
              <a:t>Watch the following video to see how this works:</a:t>
            </a:r>
          </a:p>
          <a:p>
            <a:endParaRPr lang="en-GB" dirty="0">
              <a:ea typeface="+mn-lt"/>
              <a:cs typeface="+mn-lt"/>
            </a:endParaRPr>
          </a:p>
          <a:p>
            <a:r>
              <a:rPr lang="en-GB" dirty="0">
                <a:ea typeface="+mn-lt"/>
                <a:cs typeface="+mn-lt"/>
                <a:hlinkClick r:id="rId3"/>
              </a:rPr>
              <a:t>How to self quiz using a knowledge organiser (youtube.com)</a:t>
            </a:r>
            <a:endParaRPr lang="en-GB" dirty="0">
              <a:ea typeface="+mn-lt"/>
              <a:cs typeface="+mn-lt"/>
            </a:endParaRPr>
          </a:p>
        </p:txBody>
      </p:sp>
    </p:spTree>
    <p:extLst>
      <p:ext uri="{BB962C8B-B14F-4D97-AF65-F5344CB8AC3E}">
        <p14:creationId xmlns:p14="http://schemas.microsoft.com/office/powerpoint/2010/main" val="473390140"/>
      </p:ext>
    </p:extLst>
  </p:cSld>
  <p:clrMapOvr>
    <a:masterClrMapping/>
  </p:clrMapOvr>
</p:sld>
</file>

<file path=ppt/theme/theme1.xml><?xml version="1.0" encoding="utf-8"?>
<a:theme xmlns:a="http://schemas.openxmlformats.org/drawingml/2006/main" name="1_Office Theme">
  <a:themeElements>
    <a:clrScheme name="Oakbank 2023">
      <a:dk1>
        <a:sysClr val="windowText" lastClr="000000"/>
      </a:dk1>
      <a:lt1>
        <a:sysClr val="window" lastClr="FFFFFF"/>
      </a:lt1>
      <a:dk2>
        <a:srgbClr val="5B5757"/>
      </a:dk2>
      <a:lt2>
        <a:srgbClr val="E7E6E6"/>
      </a:lt2>
      <a:accent1>
        <a:srgbClr val="007E3B"/>
      </a:accent1>
      <a:accent2>
        <a:srgbClr val="A3C88D"/>
      </a:accent2>
      <a:accent3>
        <a:srgbClr val="5B5757"/>
      </a:accent3>
      <a:accent4>
        <a:srgbClr val="AEABAB"/>
      </a:accent4>
      <a:accent5>
        <a:srgbClr val="007E3B"/>
      </a:accent5>
      <a:accent6>
        <a:srgbClr val="A3C88D"/>
      </a:accent6>
      <a:hlink>
        <a:srgbClr val="007E3B"/>
      </a:hlink>
      <a:folHlink>
        <a:srgbClr val="007E3B"/>
      </a:folHlink>
    </a:clrScheme>
    <a:fontScheme name="Oakb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them Powerpoint template_simple layout" id="{10EA96B4-6B96-40F4-91CE-BAFC3B6D96FF}" vid="{4561FED5-3853-4331-91D7-91FD138F8D0D}"/>
    </a:ext>
  </a:extLst>
</a:theme>
</file>

<file path=ppt/theme/theme2.xml><?xml version="1.0" encoding="utf-8"?>
<a:theme xmlns:a="http://schemas.openxmlformats.org/drawingml/2006/main" name="2_Office Theme">
  <a:themeElements>
    <a:clrScheme name="Custom 37">
      <a:dk1>
        <a:srgbClr val="EC606C"/>
      </a:dk1>
      <a:lt1>
        <a:srgbClr val="FFFFFF"/>
      </a:lt1>
      <a:dk2>
        <a:srgbClr val="564B51"/>
      </a:dk2>
      <a:lt2>
        <a:srgbClr val="00A19B"/>
      </a:lt2>
      <a:accent1>
        <a:srgbClr val="EC606C"/>
      </a:accent1>
      <a:accent2>
        <a:srgbClr val="7F5A6F"/>
      </a:accent2>
      <a:accent3>
        <a:srgbClr val="00A19B"/>
      </a:accent3>
      <a:accent4>
        <a:srgbClr val="A0C26D"/>
      </a:accent4>
      <a:accent5>
        <a:srgbClr val="009155"/>
      </a:accent5>
      <a:accent6>
        <a:srgbClr val="F6F0F0"/>
      </a:accent6>
      <a:hlink>
        <a:srgbClr val="EC606C"/>
      </a:hlink>
      <a:folHlink>
        <a:srgbClr val="EC606C"/>
      </a:folHlink>
    </a:clrScheme>
    <a:fontScheme name="Anthem PPT 202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F74E520-9E45-45DA-AEBB-BB3163F7F06B}" vid="{BB41C22F-7E78-48BD-8EA0-DD61C28F212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FD832C4885AF4AB643365AFED19F9B" ma:contentTypeVersion="38" ma:contentTypeDescription="Create a new document." ma:contentTypeScope="" ma:versionID="5d4d37c042e34ade35d83a596525a637">
  <xsd:schema xmlns:xsd="http://www.w3.org/2001/XMLSchema" xmlns:xs="http://www.w3.org/2001/XMLSchema" xmlns:p="http://schemas.microsoft.com/office/2006/metadata/properties" xmlns:ns2="553c674d-e74c-46d6-92e1-f922dd9cdf65" xmlns:ns3="78d120b3-7944-496b-a4aa-0bc4c638e67d" targetNamespace="http://schemas.microsoft.com/office/2006/metadata/properties" ma:root="true" ma:fieldsID="6afbb6830593351a5b897a108fbdb9f5" ns2:_="" ns3:_="">
    <xsd:import namespace="553c674d-e74c-46d6-92e1-f922dd9cdf65"/>
    <xsd:import namespace="78d120b3-7944-496b-a4aa-0bc4c638e67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3c674d-e74c-46d6-92e1-f922dd9cdf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558a7b1-e4cb-4f46-8135-914c20501ae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NotebookType" ma:index="22" nillable="true" ma:displayName="Notebook Type" ma:internalName="NotebookType">
      <xsd:simpleType>
        <xsd:restriction base="dms:Text"/>
      </xsd:simpleType>
    </xsd:element>
    <xsd:element name="FolderType" ma:index="23" nillable="true" ma:displayName="Folder Type" ma:internalName="FolderType">
      <xsd:simpleType>
        <xsd:restriction base="dms:Text"/>
      </xsd:simpleType>
    </xsd:element>
    <xsd:element name="CultureName" ma:index="24" nillable="true" ma:displayName="Culture Name" ma:internalName="CultureName">
      <xsd:simpleType>
        <xsd:restriction base="dms:Text"/>
      </xsd:simpleType>
    </xsd:element>
    <xsd:element name="AppVersion" ma:index="25" nillable="true" ma:displayName="App Version" ma:internalName="AppVersion">
      <xsd:simpleType>
        <xsd:restriction base="dms:Text"/>
      </xsd:simpleType>
    </xsd:element>
    <xsd:element name="TeamsChannelId" ma:index="26" nillable="true" ma:displayName="Teams Channel Id" ma:internalName="TeamsChannelId">
      <xsd:simpleType>
        <xsd:restriction base="dms:Text"/>
      </xsd:simpleType>
    </xsd:element>
    <xsd:element name="Owner" ma:index="2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8" nillable="true" ma:displayName="Math Settings" ma:internalName="Math_Settings">
      <xsd:simpleType>
        <xsd:restriction base="dms:Text"/>
      </xsd:simpleType>
    </xsd:element>
    <xsd:element name="DefaultSectionNames" ma:index="29" nillable="true" ma:displayName="Default Section Names" ma:internalName="DefaultSectionNames">
      <xsd:simpleType>
        <xsd:restriction base="dms:Note">
          <xsd:maxLength value="255"/>
        </xsd:restriction>
      </xsd:simpleType>
    </xsd:element>
    <xsd:element name="Templates" ma:index="30" nillable="true" ma:displayName="Templates" ma:internalName="Templates">
      <xsd:simpleType>
        <xsd:restriction base="dms:Note">
          <xsd:maxLength value="255"/>
        </xsd:restriction>
      </xsd:simpleType>
    </xsd:element>
    <xsd:element name="Leaders" ma:index="31"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2"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3"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4" nillable="true" ma:displayName="Distribution Groups" ma:internalName="Distribution_Groups">
      <xsd:simpleType>
        <xsd:restriction base="dms:Note">
          <xsd:maxLength value="255"/>
        </xsd:restriction>
      </xsd:simpleType>
    </xsd:element>
    <xsd:element name="LMS_Mappings" ma:index="35" nillable="true" ma:displayName="LMS Mappings" ma:internalName="LMS_Mappings">
      <xsd:simpleType>
        <xsd:restriction base="dms:Note">
          <xsd:maxLength value="255"/>
        </xsd:restriction>
      </xsd:simpleType>
    </xsd:element>
    <xsd:element name="Invited_Leaders" ma:index="36" nillable="true" ma:displayName="Invited Leaders" ma:internalName="Invited_Leaders">
      <xsd:simpleType>
        <xsd:restriction base="dms:Note">
          <xsd:maxLength value="255"/>
        </xsd:restriction>
      </xsd:simpleType>
    </xsd:element>
    <xsd:element name="Invited_Members" ma:index="37" nillable="true" ma:displayName="Invited Members" ma:internalName="Invited_Members">
      <xsd:simpleType>
        <xsd:restriction base="dms:Note">
          <xsd:maxLength value="255"/>
        </xsd:restriction>
      </xsd:simpleType>
    </xsd:element>
    <xsd:element name="Self_Registration_Enabled" ma:index="38" nillable="true" ma:displayName="Self Registration Enabled" ma:internalName="Self_Registration_Enabled">
      <xsd:simpleType>
        <xsd:restriction base="dms:Boolean"/>
      </xsd:simpleType>
    </xsd:element>
    <xsd:element name="Has_Leaders_Only_SectionGroup" ma:index="39" nillable="true" ma:displayName="Has Leaders Only SectionGroup" ma:internalName="Has_Leaders_Only_SectionGroup">
      <xsd:simpleType>
        <xsd:restriction base="dms:Boolean"/>
      </xsd:simpleType>
    </xsd:element>
    <xsd:element name="Is_Collaboration_Space_Locked" ma:index="40" nillable="true" ma:displayName="Is Collaboration Space Locked" ma:internalName="Is_Collaboration_Space_Locked">
      <xsd:simpleType>
        <xsd:restriction base="dms:Boolean"/>
      </xsd:simpleType>
    </xsd:element>
    <xsd:element name="IsNotebookLocked" ma:index="41" nillable="true" ma:displayName="Is Notebook Locked" ma:internalName="IsNotebookLocked">
      <xsd:simpleType>
        <xsd:restriction base="dms:Boolean"/>
      </xsd:simpleType>
    </xsd:element>
    <xsd:element name="Teams_Channel_Section_Location" ma:index="42" nillable="true" ma:displayName="Teams Channel Section Location" ma:internalName="Teams_Channel_Section_Location">
      <xsd:simpleType>
        <xsd:restriction base="dms:Text"/>
      </xsd:simpleType>
    </xsd:element>
    <xsd:element name="MediaServiceSearchProperties" ma:index="43" nillable="true" ma:displayName="MediaServiceSearchProperties" ma:hidden="true" ma:internalName="MediaServiceSearchProperties" ma:readOnly="true">
      <xsd:simpleType>
        <xsd:restriction base="dms:Note"/>
      </xsd:simpleType>
    </xsd:element>
    <xsd:element name="MediaServiceObjectDetectorVersions" ma:index="44" nillable="true" ma:displayName="MediaServiceObjectDetectorVersions" ma:hidden="true" ma:indexed="true" ma:internalName="MediaServiceObjectDetectorVersions" ma:readOnly="true">
      <xsd:simpleType>
        <xsd:restriction base="dms:Text"/>
      </xsd:simpleType>
    </xsd:element>
    <xsd:element name="MediaServiceLocation" ma:index="4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d120b3-7944-496b-a4aa-0bc4c638e67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370c3ce-f82d-470c-8e81-c3b31b34a033}" ma:internalName="TaxCatchAll" ma:showField="CatchAllData" ma:web="78d120b3-7944-496b-a4aa-0bc4c638e6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bookType xmlns="553c674d-e74c-46d6-92e1-f922dd9cdf65" xsi:nil="true"/>
    <Leaders xmlns="553c674d-e74c-46d6-92e1-f922dd9cdf65">
      <UserInfo>
        <DisplayName/>
        <AccountId xsi:nil="true"/>
        <AccountType/>
      </UserInfo>
    </Leaders>
    <Member_Groups xmlns="553c674d-e74c-46d6-92e1-f922dd9cdf65">
      <UserInfo>
        <DisplayName/>
        <AccountId xsi:nil="true"/>
        <AccountType/>
      </UserInfo>
    </Member_Groups>
    <DefaultSectionNames xmlns="553c674d-e74c-46d6-92e1-f922dd9cdf65" xsi:nil="true"/>
    <lcf76f155ced4ddcb4097134ff3c332f xmlns="553c674d-e74c-46d6-92e1-f922dd9cdf65">
      <Terms xmlns="http://schemas.microsoft.com/office/infopath/2007/PartnerControls"/>
    </lcf76f155ced4ddcb4097134ff3c332f>
    <Distribution_Groups xmlns="553c674d-e74c-46d6-92e1-f922dd9cdf65" xsi:nil="true"/>
    <Templates xmlns="553c674d-e74c-46d6-92e1-f922dd9cdf65" xsi:nil="true"/>
    <Members xmlns="553c674d-e74c-46d6-92e1-f922dd9cdf65">
      <UserInfo>
        <DisplayName/>
        <AccountId xsi:nil="true"/>
        <AccountType/>
      </UserInfo>
    </Members>
    <Self_Registration_Enabled xmlns="553c674d-e74c-46d6-92e1-f922dd9cdf65" xsi:nil="true"/>
    <Has_Leaders_Only_SectionGroup xmlns="553c674d-e74c-46d6-92e1-f922dd9cdf65" xsi:nil="true"/>
    <TaxCatchAll xmlns="78d120b3-7944-496b-a4aa-0bc4c638e67d" xsi:nil="true"/>
    <LMS_Mappings xmlns="553c674d-e74c-46d6-92e1-f922dd9cdf65" xsi:nil="true"/>
    <CultureName xmlns="553c674d-e74c-46d6-92e1-f922dd9cdf65" xsi:nil="true"/>
    <Invited_Members xmlns="553c674d-e74c-46d6-92e1-f922dd9cdf65" xsi:nil="true"/>
    <Invited_Leaders xmlns="553c674d-e74c-46d6-92e1-f922dd9cdf65" xsi:nil="true"/>
    <IsNotebookLocked xmlns="553c674d-e74c-46d6-92e1-f922dd9cdf65" xsi:nil="true"/>
    <FolderType xmlns="553c674d-e74c-46d6-92e1-f922dd9cdf65" xsi:nil="true"/>
    <AppVersion xmlns="553c674d-e74c-46d6-92e1-f922dd9cdf65" xsi:nil="true"/>
    <TeamsChannelId xmlns="553c674d-e74c-46d6-92e1-f922dd9cdf65" xsi:nil="true"/>
    <Owner xmlns="553c674d-e74c-46d6-92e1-f922dd9cdf65">
      <UserInfo>
        <DisplayName/>
        <AccountId xsi:nil="true"/>
        <AccountType/>
      </UserInfo>
    </Owner>
    <Math_Settings xmlns="553c674d-e74c-46d6-92e1-f922dd9cdf65" xsi:nil="true"/>
    <Is_Collaboration_Space_Locked xmlns="553c674d-e74c-46d6-92e1-f922dd9cdf65" xsi:nil="true"/>
    <Teams_Channel_Section_Location xmlns="553c674d-e74c-46d6-92e1-f922dd9cdf65" xsi:nil="true"/>
  </documentManagement>
</p:properties>
</file>

<file path=customXml/itemProps1.xml><?xml version="1.0" encoding="utf-8"?>
<ds:datastoreItem xmlns:ds="http://schemas.openxmlformats.org/officeDocument/2006/customXml" ds:itemID="{713BD4AA-CE44-4D16-B6A9-BB3753CCE9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3c674d-e74c-46d6-92e1-f922dd9cdf65"/>
    <ds:schemaRef ds:uri="78d120b3-7944-496b-a4aa-0bc4c638e6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ED9D23-2EDB-4541-9BC0-E1D934D35E45}">
  <ds:schemaRefs>
    <ds:schemaRef ds:uri="http://schemas.microsoft.com/sharepoint/v3/contenttype/forms"/>
  </ds:schemaRefs>
</ds:datastoreItem>
</file>

<file path=customXml/itemProps3.xml><?xml version="1.0" encoding="utf-8"?>
<ds:datastoreItem xmlns:ds="http://schemas.openxmlformats.org/officeDocument/2006/customXml" ds:itemID="{F41F0DD7-E0BA-4662-AACA-3B193AE855BF}">
  <ds:schemaRefs>
    <ds:schemaRef ds:uri="http://purl.org/dc/elements/1.1/"/>
    <ds:schemaRef ds:uri="http://schemas.microsoft.com/office/2006/metadata/properties"/>
    <ds:schemaRef ds:uri="http://www.w3.org/XML/1998/namespace"/>
    <ds:schemaRef ds:uri="http://schemas.microsoft.com/office/2006/documentManagement/types"/>
    <ds:schemaRef ds:uri="http://purl.org/dc/dcmitype/"/>
    <ds:schemaRef ds:uri="http://schemas.microsoft.com/office/infopath/2007/PartnerControls"/>
    <ds:schemaRef ds:uri="553c674d-e74c-46d6-92e1-f922dd9cdf65"/>
    <ds:schemaRef ds:uri="http://schemas.openxmlformats.org/package/2006/metadata/core-properties"/>
    <ds:schemaRef ds:uri="78d120b3-7944-496b-a4aa-0bc4c638e67d"/>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58</TotalTime>
  <Words>2354</Words>
  <Application>Microsoft Office PowerPoint</Application>
  <PresentationFormat>Widescreen</PresentationFormat>
  <Paragraphs>151</Paragraphs>
  <Slides>28</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Aptos</vt:lpstr>
      <vt:lpstr>Arial</vt:lpstr>
      <vt:lpstr>Calibri</vt:lpstr>
      <vt:lpstr>Courier New</vt:lpstr>
      <vt:lpstr>Georgia</vt:lpstr>
      <vt:lpstr>inherit</vt:lpstr>
      <vt:lpstr>ReithSans</vt:lpstr>
      <vt:lpstr>Times New Roman</vt:lpstr>
      <vt:lpstr>Wingdings</vt:lpstr>
      <vt:lpstr>1_Office Theme</vt:lpstr>
      <vt:lpstr>2_Office Theme</vt:lpstr>
      <vt:lpstr>PowerPoint Presentation</vt:lpstr>
      <vt:lpstr>PowerPoint Presentation</vt:lpstr>
      <vt:lpstr>PowerPoint Presentation</vt:lpstr>
      <vt:lpstr>Cumulative fluency</vt:lpstr>
      <vt:lpstr>Why?</vt:lpstr>
      <vt:lpstr>What is the intended impact of our Scholar's Guides?</vt:lpstr>
      <vt:lpstr>Setting up for success</vt:lpstr>
      <vt:lpstr>Strategies</vt:lpstr>
      <vt:lpstr>What is self-quizzing?</vt:lpstr>
      <vt:lpstr>Why does self-quizzing work?</vt:lpstr>
      <vt:lpstr>How does being quizzed by someone else work?</vt:lpstr>
      <vt:lpstr>What are flashcards?</vt:lpstr>
      <vt:lpstr>How can you use flashcards using the Scholar’s Guide?</vt:lpstr>
      <vt:lpstr>What is the Leitner model?</vt:lpstr>
      <vt:lpstr>How can you use flashcards using the Scholar’s Guide?</vt:lpstr>
      <vt:lpstr>How can you complete additional research?</vt:lpstr>
      <vt:lpstr>How can you tell if your source of information is reliable?</vt:lpstr>
      <vt:lpstr>Sometimes when you are completing additional research (as we discussed last week), you can find an overwhelming amount of information....</vt:lpstr>
      <vt:lpstr>Using the skim and scan method can be most helpful</vt:lpstr>
      <vt:lpstr>Skimming</vt:lpstr>
      <vt:lpstr>Scanning</vt:lpstr>
      <vt:lpstr>Dual Coding</vt:lpstr>
      <vt:lpstr>Additional strategies (not yet covered but worth a mention!)</vt:lpstr>
      <vt:lpstr>Mind Mapping</vt:lpstr>
      <vt:lpstr>Split lists</vt:lpstr>
      <vt:lpstr>Word patterns</vt:lpstr>
      <vt:lpstr>Flow diagrams</vt:lpstr>
      <vt:lpstr>Healthy Body and Healthy Mind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Walker (Oakbank)</dc:creator>
  <cp:lastModifiedBy>Enquiries (Oakbank)</cp:lastModifiedBy>
  <cp:revision>61</cp:revision>
  <dcterms:created xsi:type="dcterms:W3CDTF">2024-06-19T19:51:29Z</dcterms:created>
  <dcterms:modified xsi:type="dcterms:W3CDTF">2024-06-21T08:17:51Z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0x01010007FD832C4885AF4AB643365AFED19F9B</vt:lpwstr>
  </property>
  <property fmtid="{D5CDD505-2E9C-101B-9397-08002B2CF9AE}" pid="3" name="MediaServiceImageTags">
    <vt:lpwstr/>
  </property>
</Properties>
</file>